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57" r:id="rId4"/>
    <p:sldId id="267" r:id="rId5"/>
    <p:sldId id="268" r:id="rId6"/>
    <p:sldId id="264" r:id="rId7"/>
    <p:sldId id="269" r:id="rId8"/>
    <p:sldId id="270" r:id="rId9"/>
    <p:sldId id="261" r:id="rId10"/>
    <p:sldId id="271" r:id="rId11"/>
    <p:sldId id="272" r:id="rId12"/>
    <p:sldId id="274" r:id="rId13"/>
    <p:sldId id="275" r:id="rId14"/>
    <p:sldId id="262" r:id="rId15"/>
    <p:sldId id="263" r:id="rId16"/>
    <p:sldId id="265" r:id="rId17"/>
    <p:sldId id="258" r:id="rId18"/>
    <p:sldId id="277" r:id="rId19"/>
    <p:sldId id="285" r:id="rId20"/>
    <p:sldId id="279" r:id="rId21"/>
    <p:sldId id="280" r:id="rId22"/>
    <p:sldId id="281" r:id="rId23"/>
    <p:sldId id="282" r:id="rId24"/>
    <p:sldId id="283" r:id="rId25"/>
    <p:sldId id="286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70F"/>
    <a:srgbClr val="DE2910"/>
    <a:srgbClr val="FCD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01" autoAdjust="0"/>
  </p:normalViewPr>
  <p:slideViewPr>
    <p:cSldViewPr snapToGrid="0" snapToObjects="1">
      <p:cViewPr>
        <p:scale>
          <a:sx n="150" d="100"/>
          <a:sy n="150" d="100"/>
        </p:scale>
        <p:origin x="-420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Black Friday</a:t>
            </a:r>
            <a:r>
              <a:rPr lang="en-US" baseline="0" dirty="0" smtClean="0"/>
              <a:t> </a:t>
            </a:r>
            <a:r>
              <a:rPr lang="en-US" dirty="0" smtClean="0"/>
              <a:t>Sales</a:t>
            </a:r>
            <a:endParaRPr lang="en-US" dirty="0"/>
          </a:p>
        </c:rich>
      </c:tx>
      <c:layout>
        <c:manualLayout>
          <c:xMode val="edge"/>
          <c:yMode val="edge"/>
          <c:x val="2.8551012741150201E-2"/>
          <c:y val="2.7469348424892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5953597721481901E-2"/>
          <c:y val="0.152334840542595"/>
          <c:w val="0.60237143218532696"/>
          <c:h val="0.70378876936237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40988</c:v>
                </c:pt>
                <c:pt idx="1">
                  <c:v>59811</c:v>
                </c:pt>
                <c:pt idx="2">
                  <c:v>103486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691904"/>
        <c:axId val="139693440"/>
      </c:lineChart>
      <c:catAx>
        <c:axId val="139691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9693440"/>
        <c:crosses val="autoZero"/>
        <c:auto val="1"/>
        <c:lblAlgn val="ctr"/>
        <c:lblOffset val="100"/>
        <c:noMultiLvlLbl val="0"/>
      </c:catAx>
      <c:valAx>
        <c:axId val="139693440"/>
        <c:scaling>
          <c:orientation val="minMax"/>
          <c:min val="0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39691904"/>
        <c:crosses val="autoZero"/>
        <c:crossBetween val="between"/>
        <c:majorUnit val="20000"/>
      </c:valAx>
    </c:plotArea>
    <c:legend>
      <c:legendPos val="r"/>
      <c:layout>
        <c:manualLayout>
          <c:xMode val="edge"/>
          <c:yMode val="edge"/>
          <c:x val="0.69427862762829096"/>
          <c:y val="0.49246269197451598"/>
          <c:w val="0.133894876543559"/>
          <c:h val="9.5302146610617602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0.17424</cdr:x>
      <cdr:y>0.57601</cdr:y>
    </cdr:from>
    <cdr:to>
      <cdr:x>0.33336</cdr:x>
      <cdr:y>0.66853</cdr:y>
    </cdr:to>
    <cdr:cxnSp macro="">
      <cdr:nvCxnSpPr>
        <cdr:cNvPr id="3" name="Straight Arrow Connector 2"/>
        <cdr:cNvCxnSpPr/>
      </cdr:nvCxnSpPr>
      <cdr:spPr>
        <a:xfrm xmlns:a="http://schemas.openxmlformats.org/drawingml/2006/main" flipV="1">
          <a:off x="1267437" y="2233914"/>
          <a:ext cx="1157468" cy="35881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00B050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0.39064</cdr:x>
      <cdr:y>0.32419</cdr:y>
    </cdr:from>
    <cdr:to>
      <cdr:x>0.56567</cdr:x>
      <cdr:y>0.53311</cdr:y>
    </cdr:to>
    <cdr:cxnSp macro="">
      <cdr:nvCxnSpPr>
        <cdr:cNvPr id="5" name="Straight Arrow Connector 4"/>
        <cdr:cNvCxnSpPr/>
      </cdr:nvCxnSpPr>
      <cdr:spPr>
        <a:xfrm xmlns:a="http://schemas.openxmlformats.org/drawingml/2006/main" flipV="1">
          <a:off x="2841594" y="1257298"/>
          <a:ext cx="1273215" cy="81022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00B050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0.35563</cdr:x>
      <cdr:y>0.5969</cdr:y>
    </cdr:from>
    <cdr:to>
      <cdr:x>0.46579</cdr:x>
      <cdr:y>0.7133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586951" y="2314937"/>
          <a:ext cx="801277" cy="4514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0.36359</cdr:x>
      <cdr:y>0.61481</cdr:y>
    </cdr:from>
    <cdr:to>
      <cdr:x>0.45429</cdr:x>
      <cdr:y>0.71927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644824" y="2384385"/>
          <a:ext cx="659757" cy="4051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600" dirty="0" smtClean="0"/>
            <a:t>45%</a:t>
          </a:r>
          <a:endParaRPr lang="en-GB" sz="16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DAC26-5C40-456A-BBAC-375F2C2B3230}" type="datetimeFigureOut">
              <a:rPr lang="en-GB" smtClean="0"/>
              <a:t>26/10/2016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F7C62-64F6-4D70-9194-6BF4CB1A61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601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F7C62-64F6-4D70-9194-6BF4CB1A619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42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F7C62-64F6-4D70-9194-6BF4CB1A619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949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F7C62-64F6-4D70-9194-6BF4CB1A619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684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F7C62-64F6-4D70-9194-6BF4CB1A619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979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F7C62-64F6-4D70-9194-6BF4CB1A619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15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622D-1B22-DB4C-A974-1DA7F3D70551}" type="datetimeFigureOut">
              <a:rPr lang="en-US" smtClean="0"/>
              <a:t>26-Oct-16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68F6-29AF-064A-928F-7BFC0A34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19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622D-1B22-DB4C-A974-1DA7F3D70551}" type="datetimeFigureOut">
              <a:rPr lang="en-US" smtClean="0"/>
              <a:t>26-Oct-16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68F6-29AF-064A-928F-7BFC0A34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63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622D-1B22-DB4C-A974-1DA7F3D70551}" type="datetimeFigureOut">
              <a:rPr lang="en-US" smtClean="0"/>
              <a:t>26-Oct-16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68F6-29AF-064A-928F-7BFC0A34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6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622D-1B22-DB4C-A974-1DA7F3D70551}" type="datetimeFigureOut">
              <a:rPr lang="en-US" smtClean="0"/>
              <a:t>26-Oct-16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68F6-29AF-064A-928F-7BFC0A34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85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622D-1B22-DB4C-A974-1DA7F3D70551}" type="datetimeFigureOut">
              <a:rPr lang="en-US" smtClean="0"/>
              <a:t>26-Oct-16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68F6-29AF-064A-928F-7BFC0A34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56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622D-1B22-DB4C-A974-1DA7F3D70551}" type="datetimeFigureOut">
              <a:rPr lang="en-US" smtClean="0"/>
              <a:t>26-Oct-16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68F6-29AF-064A-928F-7BFC0A34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46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622D-1B22-DB4C-A974-1DA7F3D70551}" type="datetimeFigureOut">
              <a:rPr lang="en-US" smtClean="0"/>
              <a:t>26-Oct-16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68F6-29AF-064A-928F-7BFC0A34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69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622D-1B22-DB4C-A974-1DA7F3D70551}" type="datetimeFigureOut">
              <a:rPr lang="en-US" smtClean="0"/>
              <a:t>26-Oct-16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68F6-29AF-064A-928F-7BFC0A34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86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622D-1B22-DB4C-A974-1DA7F3D70551}" type="datetimeFigureOut">
              <a:rPr lang="en-US" smtClean="0"/>
              <a:t>26-Oct-16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68F6-29AF-064A-928F-7BFC0A34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83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622D-1B22-DB4C-A974-1DA7F3D70551}" type="datetimeFigureOut">
              <a:rPr lang="en-US" smtClean="0"/>
              <a:t>26-Oct-16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68F6-29AF-064A-928F-7BFC0A34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7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622D-1B22-DB4C-A974-1DA7F3D70551}" type="datetimeFigureOut">
              <a:rPr lang="en-US" smtClean="0"/>
              <a:t>26-Oct-16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268F6-29AF-064A-928F-7BFC0A34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2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0622D-1B22-DB4C-A974-1DA7F3D70551}" type="datetimeFigureOut">
              <a:rPr lang="en-US" smtClean="0"/>
              <a:t>26-Oct-16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268F6-29AF-064A-928F-7BFC0A34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5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2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02363 Argento Powerpoint Template 1600 x 9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498" y="1800440"/>
            <a:ext cx="67764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CB70F"/>
                </a:solidFill>
                <a:latin typeface="GothamHTF-Book"/>
                <a:cs typeface="GothamHTF-Book"/>
              </a:rPr>
              <a:t>ARGENTO</a:t>
            </a:r>
          </a:p>
          <a:p>
            <a:r>
              <a:rPr lang="en-US" dirty="0">
                <a:solidFill>
                  <a:srgbClr val="FCB70F"/>
                </a:solidFill>
                <a:latin typeface="GothamHTF-Book"/>
                <a:cs typeface="GothamHTF-Book"/>
              </a:rPr>
              <a:t>Online Success</a:t>
            </a:r>
          </a:p>
          <a:p>
            <a:endParaRPr lang="en-US" dirty="0">
              <a:solidFill>
                <a:srgbClr val="FCB70F"/>
              </a:solidFill>
              <a:latin typeface="GothamHTF-Book"/>
              <a:cs typeface="GothamHTF-Book"/>
            </a:endParaRPr>
          </a:p>
          <a:p>
            <a:endParaRPr lang="en-US" dirty="0">
              <a:solidFill>
                <a:srgbClr val="FCB70F"/>
              </a:solidFill>
              <a:latin typeface="GothamHTF-Book"/>
              <a:cs typeface="GothamHTF-Book"/>
            </a:endParaRPr>
          </a:p>
          <a:p>
            <a:endParaRPr lang="en-US" dirty="0">
              <a:solidFill>
                <a:srgbClr val="FCB70F"/>
              </a:solidFill>
              <a:latin typeface="GothamHTF-Book"/>
              <a:cs typeface="GothamHTF-Book"/>
            </a:endParaRPr>
          </a:p>
          <a:p>
            <a:endParaRPr lang="en-US" dirty="0">
              <a:solidFill>
                <a:srgbClr val="FCB70F"/>
              </a:solidFill>
              <a:latin typeface="GothamHTF-Book"/>
              <a:cs typeface="GothamHTF-Book"/>
            </a:endParaRPr>
          </a:p>
          <a:p>
            <a:endParaRPr lang="en-US" dirty="0">
              <a:solidFill>
                <a:srgbClr val="FCB70F"/>
              </a:solidFill>
              <a:latin typeface="GothamHTF-Book"/>
              <a:cs typeface="GothamHTF-Book"/>
            </a:endParaRPr>
          </a:p>
          <a:p>
            <a:r>
              <a:rPr lang="en-US" dirty="0">
                <a:solidFill>
                  <a:srgbClr val="FCB70F"/>
                </a:solidFill>
                <a:latin typeface="GothamHTF-Book"/>
                <a:cs typeface="GothamHTF-Book"/>
              </a:rPr>
              <a:t>Joseph Cushley</a:t>
            </a:r>
          </a:p>
          <a:p>
            <a:r>
              <a:rPr lang="en-US" dirty="0">
                <a:solidFill>
                  <a:schemeClr val="bg1"/>
                </a:solidFill>
                <a:latin typeface="GothamHTF-Book"/>
                <a:cs typeface="GothamHTF-Book"/>
              </a:rPr>
              <a:t>Digital Marketing Manager</a:t>
            </a:r>
          </a:p>
        </p:txBody>
      </p:sp>
      <p:pic>
        <p:nvPicPr>
          <p:cNvPr id="2" name="Picture 1" descr="Screen Shot 2016-10-25 at 15.09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9771"/>
            <a:ext cx="9144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0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2363 Argento Powerpoint Template 1600 x 9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5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99" y="1163314"/>
            <a:ext cx="677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CB70F"/>
                </a:solidFill>
                <a:latin typeface="GothamHTF-Book"/>
                <a:cs typeface="GothamHTF-Book"/>
              </a:rPr>
              <a:t>Online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1496" y="1532646"/>
            <a:ext cx="322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Exclusive Product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59" y="487467"/>
            <a:ext cx="3021229" cy="4286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59" y="487466"/>
            <a:ext cx="2086791" cy="2086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59" y="2687087"/>
            <a:ext cx="2086791" cy="20867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57" y="1901980"/>
            <a:ext cx="1914793" cy="2872190"/>
          </a:xfrm>
          <a:prstGeom prst="rect">
            <a:avLst/>
          </a:prstGeom>
        </p:spPr>
      </p:pic>
      <p:pic>
        <p:nvPicPr>
          <p:cNvPr id="10" name="Picture 9" descr="Screen Shot 2016-10-25 at 15.09.3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0400"/>
            <a:ext cx="9144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2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2363 Argento Powerpoint Template 1600 x 9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1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99" y="1163314"/>
            <a:ext cx="677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CB70F"/>
                </a:solidFill>
                <a:latin typeface="GothamHTF-Book"/>
                <a:cs typeface="GothamHTF-Book"/>
              </a:rPr>
              <a:t>Online </a:t>
            </a:r>
            <a:endParaRPr lang="en-US" dirty="0" smtClean="0">
              <a:solidFill>
                <a:srgbClr val="FCB70F"/>
              </a:solidFill>
              <a:latin typeface="GothamHTF-Book"/>
              <a:cs typeface="GothamHTF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484" y="1532656"/>
            <a:ext cx="72926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3</a:t>
            </a:r>
            <a:r>
              <a:rPr lang="en-GB" dirty="0" smtClean="0">
                <a:solidFill>
                  <a:prstClr val="black"/>
                </a:solidFill>
              </a:rPr>
              <a:t>. Generating Website Traffic</a:t>
            </a:r>
          </a:p>
          <a:p>
            <a:pPr lvl="0"/>
            <a:endParaRPr lang="en-GB" sz="1400" dirty="0">
              <a:solidFill>
                <a:prstClr val="black"/>
              </a:solidFill>
            </a:endParaRPr>
          </a:p>
          <a:p>
            <a:pPr lvl="0"/>
            <a:r>
              <a:rPr lang="en-GB" sz="1600" kern="0" dirty="0"/>
              <a:t>Having a website that no one finds is of little </a:t>
            </a:r>
            <a:r>
              <a:rPr lang="en-GB" sz="1600" kern="0" dirty="0" smtClean="0"/>
              <a:t>value.</a:t>
            </a:r>
          </a:p>
          <a:p>
            <a:pPr lvl="0"/>
            <a:endParaRPr lang="en-GB" sz="1600" kern="0" dirty="0"/>
          </a:p>
          <a:p>
            <a:pPr lvl="0"/>
            <a:r>
              <a:rPr lang="en-GB" sz="1600" kern="0" dirty="0"/>
              <a:t>Generating web traffic profitably has been </a:t>
            </a:r>
            <a:r>
              <a:rPr lang="en-GB" sz="1600" kern="0" dirty="0" smtClean="0"/>
              <a:t>keys</a:t>
            </a:r>
            <a:endParaRPr lang="en-GB" sz="1600" kern="0" dirty="0"/>
          </a:p>
          <a:p>
            <a:pPr lvl="0"/>
            <a:r>
              <a:rPr lang="en-GB" sz="1600" kern="0" dirty="0" smtClean="0"/>
              <a:t>		Google</a:t>
            </a:r>
            <a:r>
              <a:rPr lang="en-GB" sz="1600" kern="0" dirty="0"/>
              <a:t>, Bing, affiliates, social media.</a:t>
            </a:r>
          </a:p>
          <a:p>
            <a:pPr lvl="0"/>
            <a:endParaRPr lang="en-GB" sz="2400" dirty="0">
              <a:solidFill>
                <a:prstClr val="black"/>
              </a:solidFill>
            </a:endParaRPr>
          </a:p>
          <a:p>
            <a:endParaRPr lang="en-GB" sz="1400" dirty="0" smtClean="0"/>
          </a:p>
          <a:p>
            <a:endParaRPr lang="en-GB" sz="1400" dirty="0"/>
          </a:p>
          <a:p>
            <a:endParaRPr lang="en-GB" sz="1400" dirty="0"/>
          </a:p>
        </p:txBody>
      </p:sp>
      <p:pic>
        <p:nvPicPr>
          <p:cNvPr id="6" name="Picture 5" descr="Screen Shot 2016-10-25 at 15.09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0400"/>
            <a:ext cx="9144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6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2363 Argento Powerpoint Template 1600 x 9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1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99" y="1163314"/>
            <a:ext cx="677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CB70F"/>
                </a:solidFill>
                <a:latin typeface="GothamHTF-Book"/>
                <a:cs typeface="GothamHTF-Book"/>
              </a:rPr>
              <a:t>Online </a:t>
            </a:r>
            <a:endParaRPr lang="en-US" dirty="0" smtClean="0">
              <a:solidFill>
                <a:srgbClr val="FCB70F"/>
              </a:solidFill>
              <a:latin typeface="GothamHTF-Book"/>
              <a:cs typeface="GothamHTF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484" y="1532646"/>
            <a:ext cx="72926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Affiliates</a:t>
            </a:r>
          </a:p>
          <a:p>
            <a:pPr lvl="0"/>
            <a:r>
              <a:rPr lang="en-GB" sz="1400" dirty="0" smtClean="0">
                <a:solidFill>
                  <a:prstClr val="black"/>
                </a:solidFill>
              </a:rPr>
              <a:t>A network of in market affiliates </a:t>
            </a:r>
            <a:br>
              <a:rPr lang="en-GB" sz="1400" dirty="0" smtClean="0">
                <a:solidFill>
                  <a:prstClr val="black"/>
                </a:solidFill>
              </a:rPr>
            </a:br>
            <a:r>
              <a:rPr lang="en-GB" sz="1400" dirty="0" smtClean="0">
                <a:solidFill>
                  <a:prstClr val="black"/>
                </a:solidFill>
              </a:rPr>
              <a:t>has become important for growth.</a:t>
            </a:r>
            <a:endParaRPr lang="en-GB" sz="1400" dirty="0">
              <a:solidFill>
                <a:prstClr val="black"/>
              </a:solidFill>
            </a:endParaRPr>
          </a:p>
          <a:p>
            <a:pPr lvl="0"/>
            <a:endParaRPr lang="en-GB" sz="2400" dirty="0">
              <a:solidFill>
                <a:prstClr val="black"/>
              </a:solidFill>
            </a:endParaRPr>
          </a:p>
          <a:p>
            <a:endParaRPr lang="en-GB" sz="1400" dirty="0" smtClean="0"/>
          </a:p>
          <a:p>
            <a:endParaRPr lang="en-GB" sz="1400" dirty="0"/>
          </a:p>
          <a:p>
            <a:endParaRPr lang="en-GB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371" t="11054" r="6638" b="10704"/>
          <a:stretch/>
        </p:blipFill>
        <p:spPr>
          <a:xfrm>
            <a:off x="3435910" y="2535743"/>
            <a:ext cx="3996366" cy="2221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5143" t="7762" r="9015" b="10884"/>
          <a:stretch/>
        </p:blipFill>
        <p:spPr>
          <a:xfrm>
            <a:off x="3435910" y="163572"/>
            <a:ext cx="4004838" cy="2372170"/>
          </a:xfrm>
          <a:prstGeom prst="rect">
            <a:avLst/>
          </a:prstGeom>
        </p:spPr>
      </p:pic>
      <p:pic>
        <p:nvPicPr>
          <p:cNvPr id="7" name="Picture 6" descr="Screen Shot 2016-10-25 at 15.09.3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0400"/>
            <a:ext cx="9144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1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2363 Argento Powerpoint Template 1600 x 9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1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99" y="1163314"/>
            <a:ext cx="677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CB70F"/>
                </a:solidFill>
                <a:latin typeface="GothamHTF-Book"/>
                <a:cs typeface="GothamHTF-Book"/>
              </a:rPr>
              <a:t>Online </a:t>
            </a:r>
            <a:endParaRPr lang="en-US" dirty="0" smtClean="0">
              <a:solidFill>
                <a:srgbClr val="FCB70F"/>
              </a:solidFill>
              <a:latin typeface="GothamHTF-Book"/>
              <a:cs typeface="GothamHTF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498" y="1532653"/>
            <a:ext cx="358674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Social Media</a:t>
            </a:r>
          </a:p>
          <a:p>
            <a:pPr lvl="0"/>
            <a:r>
              <a:rPr lang="en-GB" sz="1400" dirty="0" smtClean="0">
                <a:solidFill>
                  <a:prstClr val="black"/>
                </a:solidFill>
              </a:rPr>
              <a:t>Peer to Peer recommendation  </a:t>
            </a:r>
          </a:p>
          <a:p>
            <a:pPr lvl="0"/>
            <a:r>
              <a:rPr lang="en-GB" sz="1400" dirty="0" smtClean="0">
                <a:solidFill>
                  <a:prstClr val="black"/>
                </a:solidFill>
              </a:rPr>
              <a:t>Commercial posts/ following brands have become the norm</a:t>
            </a:r>
          </a:p>
          <a:p>
            <a:pPr lvl="0"/>
            <a:r>
              <a:rPr lang="en-GB" sz="1400" dirty="0" smtClean="0">
                <a:solidFill>
                  <a:prstClr val="black"/>
                </a:solidFill>
              </a:rPr>
              <a:t>Detailed targeting available and the power of Facebook advertising</a:t>
            </a:r>
            <a:endParaRPr lang="en-GB" sz="1400" dirty="0">
              <a:solidFill>
                <a:prstClr val="black"/>
              </a:solidFill>
            </a:endParaRPr>
          </a:p>
          <a:p>
            <a:pPr lvl="0"/>
            <a:endParaRPr lang="en-GB" sz="2400" dirty="0">
              <a:solidFill>
                <a:prstClr val="black"/>
              </a:solidFill>
            </a:endParaRPr>
          </a:p>
          <a:p>
            <a:endParaRPr lang="en-GB" sz="1400" dirty="0" smtClean="0"/>
          </a:p>
          <a:p>
            <a:endParaRPr lang="en-GB" sz="1400" dirty="0"/>
          </a:p>
          <a:p>
            <a:endParaRPr lang="en-GB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0000" t="25287" r="31129" b="7043"/>
          <a:stretch/>
        </p:blipFill>
        <p:spPr>
          <a:xfrm>
            <a:off x="3989713" y="627753"/>
            <a:ext cx="3962400" cy="3880192"/>
          </a:xfrm>
          <a:prstGeom prst="rect">
            <a:avLst/>
          </a:prstGeom>
        </p:spPr>
      </p:pic>
      <p:pic>
        <p:nvPicPr>
          <p:cNvPr id="6" name="Picture 5" descr="Screen Shot 2016-10-25 at 15.09.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0400"/>
            <a:ext cx="9144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8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2363 Argento Powerpoint Template 1600 x 9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5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99" y="1163314"/>
            <a:ext cx="677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CB70F"/>
                </a:solidFill>
                <a:latin typeface="GothamHTF-Book"/>
                <a:cs typeface="GothamHTF-Book"/>
              </a:rPr>
              <a:t>Online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1485" y="1532646"/>
            <a:ext cx="4899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5. Going Global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252291" y="1876350"/>
            <a:ext cx="64088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kern="0" dirty="0" smtClean="0">
                <a:solidFill>
                  <a:prstClr val="black"/>
                </a:solidFill>
              </a:rPr>
              <a:t>In</a:t>
            </a:r>
            <a:r>
              <a:rPr lang="en-GB" sz="2400" kern="0" dirty="0">
                <a:solidFill>
                  <a:srgbClr val="FCB70F"/>
                </a:solidFill>
              </a:rPr>
              <a:t> </a:t>
            </a:r>
            <a:r>
              <a:rPr lang="en-GB" sz="2400" kern="0" dirty="0" smtClean="0">
                <a:solidFill>
                  <a:srgbClr val="FCB70F"/>
                </a:solidFill>
              </a:rPr>
              <a:t>2014 </a:t>
            </a:r>
            <a:r>
              <a:rPr lang="en-GB" sz="1400" dirty="0"/>
              <a:t>a</a:t>
            </a:r>
            <a:r>
              <a:rPr lang="en-GB" sz="1400" dirty="0" smtClean="0"/>
              <a:t>pproximately 5% of sales were to export markets.</a:t>
            </a:r>
          </a:p>
          <a:p>
            <a:endParaRPr lang="en-GB" sz="1400" dirty="0"/>
          </a:p>
          <a:p>
            <a:r>
              <a:rPr lang="en-GB" sz="1400" dirty="0" smtClean="0"/>
              <a:t>Focused initially  on </a:t>
            </a:r>
            <a:r>
              <a:rPr lang="en-GB" sz="1400" dirty="0"/>
              <a:t>:</a:t>
            </a:r>
          </a:p>
          <a:p>
            <a:pPr lvl="0"/>
            <a:r>
              <a:rPr lang="en-GB" sz="2000" kern="0" dirty="0" smtClean="0">
                <a:solidFill>
                  <a:srgbClr val="FCB70F"/>
                </a:solidFill>
              </a:rPr>
              <a:t>1 </a:t>
            </a:r>
            <a:r>
              <a:rPr lang="en-GB" sz="1400" dirty="0">
                <a:solidFill>
                  <a:prstClr val="black"/>
                </a:solidFill>
              </a:rPr>
              <a:t>English Speaking Markets</a:t>
            </a:r>
            <a:endParaRPr lang="en-GB" sz="2000" kern="0" dirty="0">
              <a:solidFill>
                <a:srgbClr val="FCB70F"/>
              </a:solidFill>
            </a:endParaRPr>
          </a:p>
          <a:p>
            <a:pPr lvl="0"/>
            <a:r>
              <a:rPr lang="en-GB" sz="2000" kern="0" dirty="0">
                <a:solidFill>
                  <a:srgbClr val="FCB70F"/>
                </a:solidFill>
              </a:rPr>
              <a:t>2 </a:t>
            </a:r>
            <a:r>
              <a:rPr lang="en-GB" sz="1400" dirty="0">
                <a:solidFill>
                  <a:prstClr val="black"/>
                </a:solidFill>
              </a:rPr>
              <a:t>Europe</a:t>
            </a:r>
            <a:endParaRPr lang="en-GB" sz="1200" dirty="0">
              <a:solidFill>
                <a:prstClr val="black"/>
              </a:solidFill>
            </a:endParaRPr>
          </a:p>
          <a:p>
            <a:pPr lvl="0" defTabSz="914400">
              <a:defRPr/>
            </a:pPr>
            <a:endParaRPr lang="en-GB" sz="2800" kern="0" dirty="0">
              <a:solidFill>
                <a:srgbClr val="FCB70F"/>
              </a:solidFill>
            </a:endParaRPr>
          </a:p>
        </p:txBody>
      </p:sp>
      <p:pic>
        <p:nvPicPr>
          <p:cNvPr id="2050" name="Picture 2" descr="Image result for australia fla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2551" y="3462786"/>
            <a:ext cx="1873250" cy="93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48" t="7413" r="3176" b="5896"/>
          <a:stretch/>
        </p:blipFill>
        <p:spPr>
          <a:xfrm>
            <a:off x="3478099" y="3462784"/>
            <a:ext cx="1885685" cy="930354"/>
          </a:xfrm>
          <a:prstGeom prst="rect">
            <a:avLst/>
          </a:prstGeom>
        </p:spPr>
      </p:pic>
      <p:pic>
        <p:nvPicPr>
          <p:cNvPr id="13" name="Picture 2" descr="Image result for germany fla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149" y="3460422"/>
            <a:ext cx="1808741" cy="9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creen Shot 2016-10-25 at 15.09.3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0400"/>
            <a:ext cx="9144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6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2363 Argento Powerpoint Template 1600 x 9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5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99" y="1148992"/>
            <a:ext cx="677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CB70F"/>
                </a:solidFill>
                <a:latin typeface="GothamHTF-Book"/>
                <a:cs typeface="GothamHTF-Book"/>
              </a:rPr>
              <a:t>Online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1485" y="1532646"/>
            <a:ext cx="4899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Going Global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252291" y="1876356"/>
            <a:ext cx="64088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dirty="0" smtClean="0">
                <a:solidFill>
                  <a:prstClr val="black"/>
                </a:solidFill>
              </a:rPr>
              <a:t>In </a:t>
            </a:r>
            <a:r>
              <a:rPr lang="en-GB" sz="2800" kern="0" dirty="0" smtClean="0">
                <a:solidFill>
                  <a:srgbClr val="FCB70F"/>
                </a:solidFill>
              </a:rPr>
              <a:t>2016 </a:t>
            </a:r>
            <a:r>
              <a:rPr lang="en-GB" sz="1600" dirty="0" smtClean="0">
                <a:solidFill>
                  <a:prstClr val="black"/>
                </a:solidFill>
              </a:rPr>
              <a:t>our largest Export Markets are: </a:t>
            </a:r>
          </a:p>
          <a:p>
            <a:pPr lvl="0"/>
            <a:endParaRPr lang="en-GB" sz="1600" kern="0" dirty="0">
              <a:solidFill>
                <a:prstClr val="black"/>
              </a:solidFill>
            </a:endParaRPr>
          </a:p>
          <a:p>
            <a:pPr lvl="0"/>
            <a:r>
              <a:rPr lang="en-GB" sz="1600" kern="0" dirty="0">
                <a:solidFill>
                  <a:prstClr val="black"/>
                </a:solidFill>
              </a:rPr>
              <a:t> </a:t>
            </a:r>
            <a:r>
              <a:rPr lang="en-GB" sz="1600" kern="0" dirty="0" smtClean="0">
                <a:solidFill>
                  <a:prstClr val="black"/>
                </a:solidFill>
              </a:rPr>
              <a:t>                 Hong Kong</a:t>
            </a:r>
            <a:br>
              <a:rPr lang="en-GB" sz="1600" kern="0" dirty="0" smtClean="0">
                <a:solidFill>
                  <a:prstClr val="black"/>
                </a:solidFill>
              </a:rPr>
            </a:br>
            <a:r>
              <a:rPr lang="en-GB" sz="1600" kern="0" dirty="0" smtClean="0">
                <a:solidFill>
                  <a:prstClr val="black"/>
                </a:solidFill>
              </a:rPr>
              <a:t>	        Japan</a:t>
            </a:r>
            <a:br>
              <a:rPr lang="en-GB" sz="1600" kern="0" dirty="0" smtClean="0">
                <a:solidFill>
                  <a:prstClr val="black"/>
                </a:solidFill>
              </a:rPr>
            </a:br>
            <a:r>
              <a:rPr lang="en-GB" sz="1600" kern="0" dirty="0" smtClean="0">
                <a:solidFill>
                  <a:prstClr val="black"/>
                </a:solidFill>
              </a:rPr>
              <a:t>	        China</a:t>
            </a:r>
            <a:br>
              <a:rPr lang="en-GB" sz="1600" kern="0" dirty="0" smtClean="0">
                <a:solidFill>
                  <a:prstClr val="black"/>
                </a:solidFill>
              </a:rPr>
            </a:br>
            <a:r>
              <a:rPr lang="en-GB" sz="1600" kern="0" dirty="0" smtClean="0">
                <a:solidFill>
                  <a:prstClr val="black"/>
                </a:solidFill>
              </a:rPr>
              <a:t>	        Macau</a:t>
            </a:r>
            <a:br>
              <a:rPr lang="en-GB" sz="1600" kern="0" dirty="0" smtClean="0">
                <a:solidFill>
                  <a:prstClr val="black"/>
                </a:solidFill>
              </a:rPr>
            </a:br>
            <a:r>
              <a:rPr lang="en-GB" sz="1600" kern="0" dirty="0" smtClean="0">
                <a:solidFill>
                  <a:prstClr val="black"/>
                </a:solidFill>
              </a:rPr>
              <a:t>	</a:t>
            </a:r>
            <a:endParaRPr lang="en-GB" sz="2400" kern="0" dirty="0">
              <a:solidFill>
                <a:srgbClr val="FCB70F"/>
              </a:solidFill>
            </a:endParaRPr>
          </a:p>
          <a:p>
            <a:pPr lvl="0"/>
            <a:endParaRPr lang="en-GB" sz="1400" dirty="0"/>
          </a:p>
        </p:txBody>
      </p:sp>
      <p:pic>
        <p:nvPicPr>
          <p:cNvPr id="12" name="Picture 2" descr="Image result for hong kong fl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835" y="2326751"/>
            <a:ext cx="1579547" cy="105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Image result for japanese fla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" t="3256" r="3406" b="2599"/>
          <a:stretch/>
        </p:blipFill>
        <p:spPr bwMode="auto">
          <a:xfrm>
            <a:off x="5467348" y="2326752"/>
            <a:ext cx="1510594" cy="104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Image result for macau fla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161" y="3462964"/>
            <a:ext cx="1546215" cy="1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 result for china fla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71" y="3462964"/>
            <a:ext cx="1544185" cy="1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creen Shot 2016-10-25 at 15.09.3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5090"/>
            <a:ext cx="9144000" cy="5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4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2363 Argento Powerpoint Template 1600 x 9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5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99" y="1163314"/>
            <a:ext cx="677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CB70F"/>
                </a:solidFill>
                <a:latin typeface="GothamHTF-Book"/>
                <a:cs typeface="GothamHTF-Book"/>
              </a:rPr>
              <a:t>Online </a:t>
            </a:r>
          </a:p>
        </p:txBody>
      </p:sp>
      <p:pic>
        <p:nvPicPr>
          <p:cNvPr id="6" name="Picture 12" descr="Image result for macau fl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853" y="1284234"/>
            <a:ext cx="1332143" cy="88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singapore fla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52060" y="2392686"/>
            <a:ext cx="1295400" cy="85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flag of malaysi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1213" y="2382030"/>
            <a:ext cx="1577625" cy="86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taiwan fla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621" y="1314506"/>
            <a:ext cx="1328967" cy="88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united arab emirates fla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49"/>
          <a:stretch/>
        </p:blipFill>
        <p:spPr bwMode="auto">
          <a:xfrm>
            <a:off x="6591213" y="1365600"/>
            <a:ext cx="1495929" cy="87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south korea fla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231" y="2354562"/>
            <a:ext cx="1481401" cy="98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1485" y="1532646"/>
            <a:ext cx="4899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Future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205761" y="1998488"/>
            <a:ext cx="328107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/>
              <a:t>We expect our exports to account for </a:t>
            </a:r>
            <a:r>
              <a:rPr lang="en-GB" sz="1600" dirty="0" smtClean="0">
                <a:solidFill>
                  <a:srgbClr val="FCB70F"/>
                </a:solidFill>
              </a:rPr>
              <a:t>over 30% </a:t>
            </a:r>
            <a:r>
              <a:rPr lang="en-GB" sz="1600" dirty="0" smtClean="0"/>
              <a:t>of online revenue in 2017</a:t>
            </a:r>
          </a:p>
          <a:p>
            <a:endParaRPr lang="en-GB" sz="1600" dirty="0"/>
          </a:p>
          <a:p>
            <a:r>
              <a:rPr lang="en-GB" sz="1600" dirty="0" smtClean="0">
                <a:solidFill>
                  <a:srgbClr val="FCB70F"/>
                </a:solidFill>
                <a:cs typeface="GothamHTF-Book"/>
              </a:rPr>
              <a:t>Importance of Mobile</a:t>
            </a:r>
            <a:endParaRPr lang="en-GB" sz="1600" dirty="0" smtClean="0"/>
          </a:p>
          <a:p>
            <a:r>
              <a:rPr lang="en-GB" sz="1600" dirty="0" smtClean="0"/>
              <a:t>Over 60 percent of transactions now take place on a mobile device.</a:t>
            </a:r>
          </a:p>
          <a:p>
            <a:endParaRPr lang="en-GB" dirty="0" smtClean="0"/>
          </a:p>
        </p:txBody>
      </p:sp>
      <p:pic>
        <p:nvPicPr>
          <p:cNvPr id="13" name="Picture 12" descr="Screen Shot 2016-10-25 at 15.09.3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0400"/>
            <a:ext cx="9144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3994"/>
          </a:xfrm>
          <a:prstGeom prst="rect">
            <a:avLst/>
          </a:prstGeom>
        </p:spPr>
      </p:pic>
      <p:pic>
        <p:nvPicPr>
          <p:cNvPr id="4" name="Picture 3" descr="Screen Shot 2016-10-25 at 15.09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0894"/>
            <a:ext cx="9144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po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4" y="1998031"/>
            <a:ext cx="677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HTF-Book"/>
                <a:cs typeface="GothamHTF-Book"/>
              </a:rPr>
              <a:t>EXPORT TECHNOLOGIES</a:t>
            </a:r>
          </a:p>
          <a:p>
            <a:r>
              <a:rPr lang="en-GB" dirty="0" smtClean="0"/>
              <a:t>A winning partnership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57203" y="3287676"/>
            <a:ext cx="5210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902C"/>
                </a:solidFill>
                <a:ea typeface="ＭＳ Ｐゴシック" charset="0"/>
                <a:cs typeface="Arial"/>
              </a:rPr>
              <a:t>Jo-Anne </a:t>
            </a:r>
            <a:r>
              <a:rPr lang="en-GB" b="1" dirty="0" err="1" smtClean="0">
                <a:solidFill>
                  <a:srgbClr val="FF902C"/>
                </a:solidFill>
                <a:ea typeface="ＭＳ Ｐゴシック" charset="0"/>
                <a:cs typeface="Arial"/>
              </a:rPr>
              <a:t>Nicholl</a:t>
            </a:r>
            <a:r>
              <a:rPr lang="en-GB" b="1" dirty="0" smtClean="0">
                <a:solidFill>
                  <a:srgbClr val="FF902C"/>
                </a:solidFill>
                <a:ea typeface="ＭＳ Ｐゴシック" charset="0"/>
                <a:cs typeface="Arial"/>
              </a:rPr>
              <a:t> </a:t>
            </a:r>
          </a:p>
          <a:p>
            <a:r>
              <a:rPr lang="en-GB" b="1" dirty="0" smtClean="0">
                <a:solidFill>
                  <a:srgbClr val="FF902C"/>
                </a:solidFill>
                <a:ea typeface="ＭＳ Ｐゴシック" charset="0"/>
                <a:cs typeface="Arial"/>
              </a:rPr>
              <a:t>Account &amp; Project Manager, Export Technologies</a:t>
            </a:r>
            <a:endParaRPr lang="en-US" dirty="0" smtClean="0">
              <a:solidFill>
                <a:srgbClr val="FCB70F"/>
              </a:solidFill>
              <a:latin typeface="GothamHTF-Book"/>
              <a:cs typeface="GothamHTF-Book"/>
            </a:endParaRPr>
          </a:p>
        </p:txBody>
      </p:sp>
    </p:spTree>
    <p:extLst>
      <p:ext uri="{BB962C8B-B14F-4D97-AF65-F5344CB8AC3E}">
        <p14:creationId xmlns:p14="http://schemas.microsoft.com/office/powerpoint/2010/main" val="1008185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po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2" y="1133595"/>
            <a:ext cx="6776457" cy="338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902C"/>
                </a:solidFill>
                <a:latin typeface="Arial"/>
                <a:ea typeface="ＭＳ Ｐゴシック" charset="0"/>
                <a:cs typeface="Arial"/>
              </a:rPr>
              <a:t>Introduction to Export </a:t>
            </a:r>
            <a:r>
              <a:rPr lang="en-GB" b="1" dirty="0" smtClean="0">
                <a:solidFill>
                  <a:srgbClr val="FF902C"/>
                </a:solidFill>
                <a:latin typeface="Arial"/>
                <a:ea typeface="ＭＳ Ｐゴシック" charset="0"/>
                <a:cs typeface="Arial"/>
              </a:rPr>
              <a:t>Technologies</a:t>
            </a:r>
          </a:p>
          <a:p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GothamHTF-Book"/>
              <a:cs typeface="GothamHTF-Book"/>
            </a:endParaRPr>
          </a:p>
          <a:p>
            <a:pPr marL="285750" indent="-285750" eaLnBrk="0" fontAlgn="base" hangingPunct="0">
              <a:lnSpc>
                <a:spcPct val="110000"/>
              </a:lnSpc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</a:pPr>
            <a:r>
              <a:rPr lang="en-GB" sz="1600" dirty="0" smtClean="0">
                <a:solidFill>
                  <a:srgbClr val="000000"/>
                </a:solidFill>
                <a:ea typeface="ＭＳ Ｐゴシック" charset="0"/>
                <a:cs typeface="Arial"/>
              </a:rPr>
              <a:t>Based in Catalyst </a:t>
            </a:r>
            <a:r>
              <a:rPr lang="en-GB" sz="1600" dirty="0" err="1" smtClean="0">
                <a:solidFill>
                  <a:srgbClr val="000000"/>
                </a:solidFill>
                <a:ea typeface="ＭＳ Ｐゴシック" charset="0"/>
                <a:cs typeface="Arial"/>
              </a:rPr>
              <a:t>Inc</a:t>
            </a:r>
            <a:r>
              <a:rPr lang="en-GB" sz="1600" dirty="0" smtClean="0">
                <a:solidFill>
                  <a:srgbClr val="000000"/>
                </a:solidFill>
                <a:ea typeface="ＭＳ Ｐゴシック" charset="0"/>
                <a:cs typeface="Arial"/>
              </a:rPr>
              <a:t> (NISP) </a:t>
            </a:r>
          </a:p>
          <a:p>
            <a:pPr marL="285750" indent="-285750" eaLnBrk="0" fontAlgn="base" hangingPunct="0">
              <a:lnSpc>
                <a:spcPct val="110000"/>
              </a:lnSpc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</a:pPr>
            <a:r>
              <a:rPr lang="en-GB" sz="1600" dirty="0" smtClean="0">
                <a:solidFill>
                  <a:srgbClr val="000000"/>
                </a:solidFill>
                <a:ea typeface="ＭＳ Ｐゴシック" charset="0"/>
                <a:cs typeface="Arial"/>
              </a:rPr>
              <a:t>Official </a:t>
            </a:r>
            <a:r>
              <a:rPr lang="en-GB" sz="1600" dirty="0">
                <a:solidFill>
                  <a:srgbClr val="000000"/>
                </a:solidFill>
                <a:ea typeface="ＭＳ Ｐゴシック" charset="0"/>
                <a:cs typeface="Arial"/>
              </a:rPr>
              <a:t>Solution Provider for the </a:t>
            </a:r>
            <a:r>
              <a:rPr lang="en-GB" sz="1600" dirty="0" smtClean="0">
                <a:solidFill>
                  <a:srgbClr val="000000"/>
                </a:solidFill>
                <a:ea typeface="ＭＳ Ｐゴシック" charset="0"/>
                <a:cs typeface="Arial"/>
              </a:rPr>
              <a:t>IRP</a:t>
            </a:r>
            <a:endParaRPr lang="en-US" sz="1600" dirty="0">
              <a:solidFill>
                <a:srgbClr val="000000"/>
              </a:solidFill>
              <a:ea typeface="ＭＳ Ｐゴシック" charset="0"/>
              <a:cs typeface="Arial"/>
            </a:endParaRPr>
          </a:p>
          <a:p>
            <a:pPr marL="285750" indent="-285750" eaLnBrk="0" fontAlgn="base" hangingPunct="0">
              <a:lnSpc>
                <a:spcPct val="110000"/>
              </a:lnSpc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</a:pPr>
            <a:r>
              <a:rPr lang="en-GB" sz="1600" dirty="0" smtClean="0">
                <a:solidFill>
                  <a:srgbClr val="000000"/>
                </a:solidFill>
                <a:ea typeface="ＭＳ Ｐゴシック" charset="0"/>
                <a:cs typeface="Arial"/>
              </a:rPr>
              <a:t>Successfully </a:t>
            </a:r>
            <a:r>
              <a:rPr lang="en-GB" sz="1600" dirty="0">
                <a:solidFill>
                  <a:srgbClr val="000000"/>
                </a:solidFill>
                <a:ea typeface="ＭＳ Ｐゴシック" charset="0"/>
                <a:cs typeface="Arial"/>
              </a:rPr>
              <a:t>deployed the IRP for a wide variety of businesses in </a:t>
            </a:r>
            <a:r>
              <a:rPr lang="en-GB" sz="1600" dirty="0" smtClean="0">
                <a:solidFill>
                  <a:srgbClr val="000000"/>
                </a:solidFill>
                <a:ea typeface="ＭＳ Ｐゴシック" charset="0"/>
                <a:cs typeface="Arial"/>
              </a:rPr>
              <a:t>the UK </a:t>
            </a:r>
            <a:r>
              <a:rPr lang="en-GB" sz="1600" dirty="0">
                <a:solidFill>
                  <a:srgbClr val="000000"/>
                </a:solidFill>
                <a:ea typeface="ＭＳ Ｐゴシック" charset="0"/>
                <a:cs typeface="Arial"/>
              </a:rPr>
              <a:t>and Ireland </a:t>
            </a:r>
            <a:r>
              <a:rPr lang="en-GB" sz="1600" dirty="0" smtClean="0">
                <a:solidFill>
                  <a:srgbClr val="000000"/>
                </a:solidFill>
                <a:ea typeface="ＭＳ Ｐゴシック" charset="0"/>
                <a:cs typeface="Arial"/>
              </a:rPr>
              <a:t>for nearly 15 years.</a:t>
            </a:r>
          </a:p>
          <a:p>
            <a:pPr marL="285750" indent="-285750" eaLnBrk="0" fontAlgn="base" hangingPunct="0">
              <a:lnSpc>
                <a:spcPct val="110000"/>
              </a:lnSpc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</a:pPr>
            <a:r>
              <a:rPr lang="en-US" sz="1600" dirty="0" err="1" smtClean="0">
                <a:solidFill>
                  <a:srgbClr val="000000"/>
                </a:solidFill>
                <a:ea typeface="ＭＳ Ｐゴシック" charset="0"/>
                <a:cs typeface="Arial"/>
              </a:rPr>
              <a:t>Specialising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cs typeface="Arial"/>
              </a:rPr>
              <a:t> 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  <a:cs typeface="Arial"/>
              </a:rPr>
              <a:t>in taking retailers, manufacturers and distributors from the SME market to the mid-market and beyond by offering an enterprise-level platform which would be out of reach of 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0"/>
                <a:cs typeface="Arial"/>
              </a:rPr>
              <a:t>most</a:t>
            </a:r>
          </a:p>
          <a:p>
            <a:pPr marL="285750" indent="-285750" eaLnBrk="0" fontAlgn="base" hangingPunct="0">
              <a:lnSpc>
                <a:spcPct val="110000"/>
              </a:lnSpc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</a:pPr>
            <a:r>
              <a:rPr lang="en-GB" sz="1600" kern="0" dirty="0">
                <a:solidFill>
                  <a:srgbClr val="000000"/>
                </a:solidFill>
              </a:rPr>
              <a:t>Deloitte Fast 50 winner for 5 consecutive years </a:t>
            </a:r>
          </a:p>
          <a:p>
            <a:pPr marL="285750" indent="-285750" eaLnBrk="0" fontAlgn="base" hangingPunct="0">
              <a:lnSpc>
                <a:spcPct val="110000"/>
              </a:lnSpc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</a:pPr>
            <a:endParaRPr lang="en-GB" sz="1600" kern="0" dirty="0" smtClean="0">
              <a:solidFill>
                <a:srgbClr val="000000"/>
              </a:solidFill>
            </a:endParaRPr>
          </a:p>
          <a:p>
            <a:pPr lvl="0"/>
            <a:endParaRPr lang="en-GB" kern="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4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2363 Argento Powerpoint Template 1600 x 9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15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99" y="1163314"/>
            <a:ext cx="677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CB70F"/>
                </a:solidFill>
                <a:latin typeface="GothamHTF-Book"/>
                <a:cs typeface="GothamHTF-Book"/>
              </a:rPr>
              <a:t>Background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1485" y="1532646"/>
            <a:ext cx="4899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Current Position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399703" y="1840433"/>
            <a:ext cx="14044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 smtClean="0">
                <a:solidFill>
                  <a:srgbClr val="FCB70F"/>
                </a:solidFill>
              </a:rPr>
              <a:t>52</a:t>
            </a:r>
            <a:endParaRPr lang="en-GB" sz="8000" dirty="0">
              <a:solidFill>
                <a:srgbClr val="FCB70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7787" y="1840432"/>
            <a:ext cx="1972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 smtClean="0">
                <a:solidFill>
                  <a:srgbClr val="FCB70F"/>
                </a:solidFill>
              </a:rPr>
              <a:t>500</a:t>
            </a:r>
            <a:endParaRPr lang="en-GB" sz="8000" dirty="0">
              <a:solidFill>
                <a:srgbClr val="FCB70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8058" y="1840433"/>
            <a:ext cx="14044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 smtClean="0">
                <a:solidFill>
                  <a:srgbClr val="FCB70F"/>
                </a:solidFill>
              </a:rPr>
              <a:t>92</a:t>
            </a:r>
            <a:endParaRPr lang="en-GB" sz="8000" dirty="0">
              <a:solidFill>
                <a:srgbClr val="FCB70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9699" y="3003877"/>
            <a:ext cx="113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Stores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558866" y="3030226"/>
            <a:ext cx="128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Employees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5546801" y="1434353"/>
            <a:ext cx="15209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Online Platform </a:t>
            </a:r>
          </a:p>
          <a:p>
            <a:pPr algn="ctr"/>
            <a:endParaRPr lang="en-GB" dirty="0"/>
          </a:p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algn="ctr"/>
            <a:endParaRPr lang="en-GB" dirty="0" smtClean="0"/>
          </a:p>
          <a:p>
            <a:pPr algn="ctr"/>
            <a:r>
              <a:rPr lang="en-GB" dirty="0"/>
              <a:t>S</a:t>
            </a:r>
            <a:r>
              <a:rPr lang="en-GB" dirty="0" smtClean="0"/>
              <a:t>hipping to 92 Countries </a:t>
            </a:r>
            <a:endParaRPr lang="en-GB" dirty="0"/>
          </a:p>
        </p:txBody>
      </p:sp>
      <p:pic>
        <p:nvPicPr>
          <p:cNvPr id="14" name="Picture 13" descr="Screen Shot 2016-10-25 at 15.09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1816"/>
            <a:ext cx="9144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0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po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199" y="844298"/>
            <a:ext cx="677645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 smtClean="0">
              <a:solidFill>
                <a:srgbClr val="FF902C"/>
              </a:solidFill>
              <a:latin typeface="Arial"/>
              <a:ea typeface="ＭＳ Ｐゴシック" charset="0"/>
              <a:cs typeface="Arial"/>
            </a:endParaRPr>
          </a:p>
          <a:p>
            <a:r>
              <a:rPr lang="en-GB" b="1" dirty="0" smtClean="0">
                <a:solidFill>
                  <a:srgbClr val="FF902C"/>
                </a:solidFill>
                <a:latin typeface="Arial"/>
                <a:ea typeface="ＭＳ Ｐゴシック" charset="0"/>
                <a:cs typeface="Arial"/>
              </a:rPr>
              <a:t>Working with </a:t>
            </a:r>
            <a:r>
              <a:rPr lang="en-GB" b="1" dirty="0" err="1" smtClean="0">
                <a:solidFill>
                  <a:srgbClr val="FF902C"/>
                </a:solidFill>
                <a:latin typeface="Arial"/>
                <a:ea typeface="ＭＳ Ｐゴシック" charset="0"/>
                <a:cs typeface="Arial"/>
              </a:rPr>
              <a:t>Argento</a:t>
            </a:r>
            <a:r>
              <a:rPr lang="en-GB" b="1" dirty="0" smtClean="0">
                <a:solidFill>
                  <a:srgbClr val="FF902C"/>
                </a:solidFill>
                <a:latin typeface="Arial"/>
                <a:ea typeface="ＭＳ Ｐゴシック" charset="0"/>
                <a:cs typeface="Arial"/>
              </a:rPr>
              <a:t> </a:t>
            </a:r>
          </a:p>
          <a:p>
            <a:endParaRPr lang="en-GB" dirty="0" smtClean="0">
              <a:latin typeface="GothamHTF-Book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GothamHTF-Book"/>
              </a:rPr>
              <a:t> </a:t>
            </a:r>
            <a:r>
              <a:rPr lang="en-GB" sz="1600" dirty="0" smtClean="0"/>
              <a:t>We provide Argento with a full ecommerce </a:t>
            </a:r>
            <a:r>
              <a:rPr lang="en-GB" sz="1600" dirty="0"/>
              <a:t>s</a:t>
            </a:r>
            <a:r>
              <a:rPr lang="en-GB" sz="1600" dirty="0" smtClean="0"/>
              <a:t>ervice which includes; 	</a:t>
            </a:r>
            <a:endParaRPr lang="en-GB" sz="16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Account Management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Ecommerce Consultancy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Digital Maintenance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Training</a:t>
            </a:r>
            <a:endParaRPr lang="en-GB" sz="16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Full Service Platform Support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 smtClean="0"/>
              <a:t>Monthly Reporting &amp; Analytics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42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po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51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6174" y="857272"/>
            <a:ext cx="816581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902C"/>
                </a:solidFill>
                <a:ea typeface="ＭＳ Ｐゴシック" charset="0"/>
                <a:cs typeface="Arial"/>
              </a:rPr>
              <a:t>Important Ecommerce Elements</a:t>
            </a:r>
            <a:endParaRPr lang="en-GB" b="1" dirty="0" smtClean="0"/>
          </a:p>
          <a:p>
            <a:endParaRPr lang="en-GB" b="1" dirty="0">
              <a:latin typeface="GothamHTF-Book"/>
            </a:endParaRPr>
          </a:p>
          <a:p>
            <a:r>
              <a:rPr lang="en-GB" sz="1600" dirty="0" smtClean="0"/>
              <a:t>The fundamentals of ecommerce are;</a:t>
            </a:r>
            <a:endParaRPr lang="en-US" sz="1600" dirty="0" smtClean="0">
              <a:solidFill>
                <a:schemeClr val="tx1">
                  <a:lumMod val="85000"/>
                  <a:lumOff val="15000"/>
                </a:schemeClr>
              </a:solidFill>
              <a:cs typeface="GothamHTF-Book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Traffic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 – where do you get your traffic from? (Pre)	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Conversion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 – how do you convert visitors? (During)	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Retention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– how do you ensure they come back? (Post) </a:t>
            </a: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GothamHTF-Book"/>
              <a:cs typeface="GothamHTF-Book"/>
            </a:endParaRPr>
          </a:p>
          <a:p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The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E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commerce Equation</a:t>
            </a:r>
          </a:p>
          <a:p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GothamHTF-Book"/>
              <a:cs typeface="GothamHTF-Book"/>
            </a:endParaRPr>
          </a:p>
          <a:p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Visitors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x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 </a:t>
            </a: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Conversion Rate</a:t>
            </a:r>
            <a:r>
              <a:rPr lang="en-US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x </a:t>
            </a: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Average Order Value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= </a:t>
            </a: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	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			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Total Website Sales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cs typeface="GothamHTF-Book"/>
            </a:endParaRPr>
          </a:p>
          <a:p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GothamHTF-Book"/>
              <a:cs typeface="GothamHTF-Book"/>
            </a:endParaRPr>
          </a:p>
          <a:p>
            <a:r>
              <a:rPr lang="en-GB" sz="1400" dirty="0" err="1" smtClean="0"/>
              <a:t>Argento’s</a:t>
            </a:r>
            <a:r>
              <a:rPr lang="en-GB" sz="1400" dirty="0" smtClean="0"/>
              <a:t> team work closely with us to make the most of all elements of this equation and fully understands the fundamentals</a:t>
            </a:r>
            <a:endParaRPr lang="en-GB" sz="1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73" y="1509719"/>
            <a:ext cx="2816313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503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po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983" y="902280"/>
            <a:ext cx="7648122" cy="403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902C"/>
                </a:solidFill>
                <a:ea typeface="ＭＳ Ｐゴシック" charset="0"/>
                <a:cs typeface="Arial"/>
              </a:rPr>
              <a:t>Working with </a:t>
            </a:r>
            <a:r>
              <a:rPr lang="en-GB" b="1" dirty="0" err="1" smtClean="0">
                <a:solidFill>
                  <a:srgbClr val="FF902C"/>
                </a:solidFill>
                <a:ea typeface="ＭＳ Ｐゴシック" charset="0"/>
                <a:cs typeface="Arial"/>
              </a:rPr>
              <a:t>Argento</a:t>
            </a:r>
            <a:r>
              <a:rPr lang="en-GB" b="1" dirty="0" smtClean="0">
                <a:solidFill>
                  <a:srgbClr val="FF902C"/>
                </a:solidFill>
                <a:ea typeface="ＭＳ Ｐゴシック" charset="0"/>
                <a:cs typeface="Arial"/>
              </a:rPr>
              <a:t> </a:t>
            </a:r>
            <a:r>
              <a:rPr lang="en-US" b="1" dirty="0" smtClean="0">
                <a:solidFill>
                  <a:srgbClr val="FF902C"/>
                </a:solidFill>
                <a:ea typeface="ＭＳ Ｐゴシック" charset="0"/>
                <a:cs typeface="Arial"/>
              </a:rPr>
              <a:t>–</a:t>
            </a:r>
            <a:r>
              <a:rPr lang="en-GB" b="1" dirty="0" smtClean="0">
                <a:solidFill>
                  <a:srgbClr val="FF902C"/>
                </a:solidFill>
                <a:ea typeface="ＭＳ Ｐゴシック" charset="0"/>
                <a:cs typeface="Arial"/>
              </a:rPr>
              <a:t> Black Friday Campaign</a:t>
            </a:r>
            <a:endParaRPr lang="en-GB" b="1" dirty="0">
              <a:solidFill>
                <a:srgbClr val="FF902C"/>
              </a:solidFill>
              <a:ea typeface="ＭＳ Ｐゴシック" charset="0"/>
              <a:cs typeface="Arial"/>
            </a:endParaRPr>
          </a:p>
          <a:p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GothamHTF-Book"/>
              <a:cs typeface="GothamHTF-Book"/>
            </a:endParaRPr>
          </a:p>
          <a:p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Huge Sale Friday after US Thanksgiving, followed by Cyber Monday 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cs typeface="GothamHTF-Book"/>
            </a:endParaRPr>
          </a:p>
          <a:p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GothamHTF-Book"/>
              <a:cs typeface="GothamHTF-Book"/>
            </a:endParaRPr>
          </a:p>
          <a:p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Key Elements of Online Sales Collateral</a:t>
            </a:r>
          </a:p>
          <a:p>
            <a:pPr marL="285750" indent="-285750">
              <a:buFont typeface="Wingdings"/>
              <a:buChar char="Ø"/>
            </a:pPr>
            <a:endParaRPr lang="en-US" sz="1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GothamHTF-Book"/>
              <a:cs typeface="GothamHTF-Book"/>
            </a:endParaRPr>
          </a:p>
          <a:p>
            <a:pPr marL="285750" indent="-285750">
              <a:buFont typeface="Wingdings"/>
              <a:buChar char="Ø"/>
            </a:pPr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HTF-Book"/>
                <a:cs typeface="GothamHTF-Book"/>
              </a:rPr>
              <a:t>Updated Product Data (-20%)</a:t>
            </a:r>
          </a:p>
          <a:p>
            <a:pPr marL="285750" indent="-285750">
              <a:buFont typeface="Wingdings"/>
              <a:buChar char="Ø"/>
            </a:pPr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HTF-Book"/>
                <a:cs typeface="GothamHTF-Book"/>
              </a:rPr>
              <a:t>PPC Campaigns to drive traffic</a:t>
            </a:r>
          </a:p>
          <a:p>
            <a:pPr marL="285750" indent="-285750">
              <a:buFont typeface="Wingdings"/>
              <a:buChar char="Ø"/>
            </a:pPr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HTF-Book"/>
                <a:cs typeface="GothamHTF-Book"/>
              </a:rPr>
              <a:t>Content Pages pushing products</a:t>
            </a:r>
          </a:p>
          <a:p>
            <a:pPr marL="285750" indent="-285750">
              <a:buFont typeface="Wingdings"/>
              <a:buChar char="Ø"/>
            </a:pPr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HTF-Book"/>
                <a:cs typeface="GothamHTF-Book"/>
              </a:rPr>
              <a:t>Images on the website</a:t>
            </a:r>
          </a:p>
          <a:p>
            <a:pPr marL="285750" indent="-285750">
              <a:buFont typeface="Wingdings"/>
              <a:buChar char="Ø"/>
            </a:pPr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HTF-Book"/>
                <a:cs typeface="GothamHTF-Book"/>
              </a:rPr>
              <a:t>Remarketing imagery</a:t>
            </a:r>
          </a:p>
          <a:p>
            <a:pPr marL="285750" indent="-285750">
              <a:buFont typeface="Wingdings"/>
              <a:buChar char="Ø"/>
            </a:pPr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HTF-Book"/>
                <a:cs typeface="GothamHTF-Book"/>
              </a:rPr>
              <a:t>Emails</a:t>
            </a:r>
          </a:p>
          <a:p>
            <a:pPr marL="285750" indent="-285750">
              <a:buFont typeface="Wingdings"/>
              <a:buChar char="Ø"/>
            </a:pPr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HTF-Book"/>
                <a:cs typeface="GothamHTF-Book"/>
              </a:rPr>
              <a:t>Social Media Advertising</a:t>
            </a:r>
          </a:p>
          <a:p>
            <a:pPr marL="285750" indent="-285750">
              <a:buFont typeface="Wingdings"/>
              <a:buChar char="Ø"/>
            </a:pPr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HTF-Book"/>
                <a:cs typeface="GothamHTF-Book"/>
              </a:rPr>
              <a:t>Multi channeled approach</a:t>
            </a:r>
          </a:p>
          <a:p>
            <a:pPr marL="285750" indent="-285750">
              <a:buFont typeface="Wingdings"/>
              <a:buChar char="Ø"/>
            </a:pPr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HTF-Book"/>
                <a:cs typeface="GothamHTF-Book"/>
              </a:rPr>
              <a:t>Offline pushing sales online</a:t>
            </a:r>
          </a:p>
          <a:p>
            <a:pPr marL="285750" indent="-285750">
              <a:buFont typeface="Wingdings"/>
              <a:buChar char="Ø"/>
            </a:pPr>
            <a:endParaRPr 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GothamHTF-Book"/>
              <a:cs typeface="GothamHTF-Book"/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GothamHTF-Book"/>
              <a:cs typeface="GothamHTF-Book"/>
            </a:endParaRPr>
          </a:p>
          <a:p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GothamHTF-Book"/>
              <a:cs typeface="GothamHTF-Book"/>
            </a:endParaRPr>
          </a:p>
        </p:txBody>
      </p:sp>
      <p:pic>
        <p:nvPicPr>
          <p:cNvPr id="1026" name="Picture 2" descr="C:\Users\Jo\Desktop\Argento Black Friday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06" y="2340726"/>
            <a:ext cx="1568199" cy="84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\Desktop\Black Friday Argen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933" y="2041228"/>
            <a:ext cx="2507951" cy="228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831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po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194" y="871627"/>
            <a:ext cx="6776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902C"/>
                </a:solidFill>
                <a:ea typeface="ＭＳ Ｐゴシック" charset="0"/>
                <a:cs typeface="Arial"/>
              </a:rPr>
              <a:t>Working with </a:t>
            </a:r>
            <a:r>
              <a:rPr lang="en-GB" b="1" dirty="0" err="1">
                <a:solidFill>
                  <a:srgbClr val="FF902C"/>
                </a:solidFill>
                <a:ea typeface="ＭＳ Ｐゴシック" charset="0"/>
                <a:cs typeface="Arial"/>
              </a:rPr>
              <a:t>Argento</a:t>
            </a:r>
            <a:r>
              <a:rPr lang="en-GB" b="1" dirty="0">
                <a:solidFill>
                  <a:srgbClr val="FF902C"/>
                </a:solidFill>
                <a:ea typeface="ＭＳ Ｐゴシック" charset="0"/>
                <a:cs typeface="Arial"/>
              </a:rPr>
              <a:t>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othamHTF-Book"/>
                <a:cs typeface="GothamHTF-Book"/>
              </a:rPr>
              <a:t> </a:t>
            </a:r>
          </a:p>
          <a:p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GothamHTF-Book"/>
              <a:cs typeface="GothamHTF-Book"/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GothamHTF-Book"/>
              <a:cs typeface="GothamHTF-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487310230"/>
              </p:ext>
            </p:extLst>
          </p:nvPr>
        </p:nvGraphicFramePr>
        <p:xfrm>
          <a:off x="457191" y="1224023"/>
          <a:ext cx="7274184" cy="2908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99325" y="2040038"/>
            <a:ext cx="671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73%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10453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po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066" y="866467"/>
            <a:ext cx="677645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902C"/>
                </a:solidFill>
                <a:ea typeface="ＭＳ Ｐゴシック" charset="0"/>
                <a:cs typeface="Arial"/>
              </a:rPr>
              <a:t>Key to Success with </a:t>
            </a:r>
            <a:r>
              <a:rPr lang="en-GB" b="1" dirty="0" err="1" smtClean="0">
                <a:solidFill>
                  <a:srgbClr val="FF902C"/>
                </a:solidFill>
                <a:ea typeface="ＭＳ Ｐゴシック" charset="0"/>
                <a:cs typeface="Arial"/>
              </a:rPr>
              <a:t>Argento</a:t>
            </a:r>
            <a:r>
              <a:rPr lang="en-GB" b="1" dirty="0" smtClean="0">
                <a:solidFill>
                  <a:srgbClr val="FF902C"/>
                </a:solidFill>
                <a:ea typeface="ＭＳ Ｐゴシック" charset="0"/>
                <a:cs typeface="Arial"/>
              </a:rPr>
              <a:t> </a:t>
            </a:r>
          </a:p>
          <a:p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 </a:t>
            </a:r>
          </a:p>
          <a:p>
            <a:pPr marL="285750" indent="-285750">
              <a:buFont typeface="Wingdings"/>
              <a:buChar char="Ø"/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Use of great technology &amp; understanding how to use it</a:t>
            </a:r>
          </a:p>
          <a:p>
            <a:pPr marL="285750" indent="-285750">
              <a:buFont typeface="Wingdings"/>
              <a:buChar char="Ø"/>
            </a:pPr>
            <a:endParaRPr lang="en-US" sz="1600" dirty="0" smtClean="0">
              <a:solidFill>
                <a:schemeClr val="tx1">
                  <a:lumMod val="85000"/>
                  <a:lumOff val="15000"/>
                </a:schemeClr>
              </a:solidFill>
              <a:cs typeface="GothamHTF-Book"/>
            </a:endParaRPr>
          </a:p>
          <a:p>
            <a:pPr marL="285750" indent="-285750">
              <a:buFont typeface="Wingdings"/>
              <a:buChar char="Ø"/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In depth understanding of the ecommerce industry</a:t>
            </a:r>
          </a:p>
          <a:p>
            <a:pPr marL="285750" indent="-285750">
              <a:buFont typeface="Wingdings"/>
              <a:buChar char="Ø"/>
            </a:pPr>
            <a:endParaRPr lang="en-US" sz="1600" dirty="0" smtClean="0">
              <a:solidFill>
                <a:schemeClr val="tx1">
                  <a:lumMod val="85000"/>
                  <a:lumOff val="15000"/>
                </a:schemeClr>
              </a:solidFill>
              <a:cs typeface="GothamHTF-Book"/>
            </a:endParaRPr>
          </a:p>
          <a:p>
            <a:pPr marL="285750" indent="-285750">
              <a:buFont typeface="Wingdings"/>
              <a:buChar char="Ø"/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Multi Channeled Approach &gt; offline complementing online</a:t>
            </a:r>
          </a:p>
          <a:p>
            <a:pPr marL="285750" indent="-285750">
              <a:buFont typeface="Wingdings"/>
              <a:buChar char="Ø"/>
            </a:pPr>
            <a:endParaRPr lang="en-US" sz="1600" dirty="0" smtClean="0">
              <a:solidFill>
                <a:schemeClr val="tx1">
                  <a:lumMod val="85000"/>
                  <a:lumOff val="15000"/>
                </a:schemeClr>
              </a:solidFill>
              <a:cs typeface="GothamHTF-Book"/>
            </a:endParaRPr>
          </a:p>
          <a:p>
            <a:pPr marL="285750" indent="-285750">
              <a:buFont typeface="Wingdings"/>
              <a:buChar char="Ø"/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Revenue Shared Model in our interest for the client to perform</a:t>
            </a:r>
          </a:p>
          <a:p>
            <a:pPr marL="285750" indent="-285750">
              <a:buFont typeface="Wingdings"/>
              <a:buChar char="Ø"/>
            </a:pPr>
            <a:endParaRPr lang="en-US" sz="1600" dirty="0" smtClean="0">
              <a:solidFill>
                <a:schemeClr val="tx1">
                  <a:lumMod val="85000"/>
                  <a:lumOff val="15000"/>
                </a:schemeClr>
              </a:solidFill>
              <a:cs typeface="GothamHTF-Book"/>
            </a:endParaRPr>
          </a:p>
          <a:p>
            <a:pPr marL="285750" indent="-285750">
              <a:buFont typeface="Wingdings"/>
              <a:buChar char="Ø"/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Transparency with results via reporting and results</a:t>
            </a:r>
          </a:p>
          <a:p>
            <a:pPr marL="285750" indent="-285750">
              <a:buFont typeface="Wingdings"/>
              <a:buChar char="Ø"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GothamHTF-Book"/>
              <a:cs typeface="GothamHTF-Book"/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GothamHTF-Book"/>
              <a:cs typeface="GothamHTF-Book"/>
            </a:endParaRPr>
          </a:p>
        </p:txBody>
      </p:sp>
    </p:spTree>
    <p:extLst>
      <p:ext uri="{BB962C8B-B14F-4D97-AF65-F5344CB8AC3E}">
        <p14:creationId xmlns:p14="http://schemas.microsoft.com/office/powerpoint/2010/main" val="1754619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po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066" y="866467"/>
            <a:ext cx="6776457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7200" b="1" dirty="0" smtClean="0">
              <a:solidFill>
                <a:srgbClr val="FF902C"/>
              </a:solidFill>
              <a:ea typeface="ＭＳ Ｐゴシック" charset="0"/>
              <a:cs typeface="Arial"/>
            </a:endParaRPr>
          </a:p>
          <a:p>
            <a:pPr algn="ctr"/>
            <a:r>
              <a:rPr lang="en-GB" sz="7200" b="1" dirty="0" smtClean="0">
                <a:solidFill>
                  <a:srgbClr val="FF902C"/>
                </a:solidFill>
                <a:ea typeface="ＭＳ Ｐゴシック" charset="0"/>
                <a:cs typeface="Arial"/>
              </a:rPr>
              <a:t>Thank you </a:t>
            </a:r>
          </a:p>
          <a:p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GothamHTF-Book"/>
              </a:rPr>
              <a:t> </a:t>
            </a:r>
          </a:p>
          <a:p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GothamHTF-Book"/>
              <a:cs typeface="GothamHTF-Book"/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GothamHTF-Book"/>
              <a:cs typeface="GothamHTF-Book"/>
            </a:endParaRPr>
          </a:p>
        </p:txBody>
      </p:sp>
    </p:spTree>
    <p:extLst>
      <p:ext uri="{BB962C8B-B14F-4D97-AF65-F5344CB8AC3E}">
        <p14:creationId xmlns:p14="http://schemas.microsoft.com/office/powerpoint/2010/main" val="335817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2363 Argento Powerpoint Template 1600 x 9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15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99" y="1163314"/>
            <a:ext cx="677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CB70F"/>
                </a:solidFill>
                <a:latin typeface="GothamHTF-Book"/>
                <a:cs typeface="GothamHTF-Book"/>
              </a:rPr>
              <a:t>Background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1498" y="1532646"/>
            <a:ext cx="6412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Interview with Pete Boyle | Owner and Founder.</a:t>
            </a:r>
          </a:p>
          <a:p>
            <a:r>
              <a:rPr lang="en-GB" sz="1400" dirty="0" smtClean="0"/>
              <a:t>Evolution from street trader to </a:t>
            </a:r>
            <a:r>
              <a:rPr lang="en-GB" sz="1400" dirty="0"/>
              <a:t>owning the UK’s fastest </a:t>
            </a:r>
            <a:r>
              <a:rPr lang="en-GB" sz="1400" dirty="0" smtClean="0"/>
              <a:t>growing jewellery </a:t>
            </a:r>
            <a:r>
              <a:rPr lang="en-GB" sz="1400" dirty="0"/>
              <a:t>retailer</a:t>
            </a:r>
            <a:r>
              <a:rPr lang="en-GB" sz="1400" dirty="0" smtClean="0"/>
              <a:t>.</a:t>
            </a:r>
          </a:p>
          <a:p>
            <a:endParaRPr lang="en-GB" sz="1400" dirty="0"/>
          </a:p>
          <a:p>
            <a:r>
              <a:rPr lang="en-GB" sz="1400" dirty="0"/>
              <a:t>PLAY VIDEO</a:t>
            </a:r>
          </a:p>
          <a:p>
            <a:endParaRPr lang="en-GB" sz="1400" dirty="0"/>
          </a:p>
          <a:p>
            <a:endParaRPr lang="en-GB" sz="1400" dirty="0"/>
          </a:p>
        </p:txBody>
      </p:sp>
      <p:pic>
        <p:nvPicPr>
          <p:cNvPr id="6" name="Picture 5" descr="Screen Shot 2016-10-25 at 15.09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1816"/>
            <a:ext cx="9144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2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2363 Argento Powerpoint Template 1600 x 9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15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99" y="1163314"/>
            <a:ext cx="677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CB70F"/>
                </a:solidFill>
                <a:latin typeface="GothamHTF-Book"/>
                <a:cs typeface="GothamHTF-Book"/>
              </a:rPr>
              <a:t>Online </a:t>
            </a:r>
            <a:endParaRPr lang="en-US" dirty="0" smtClean="0">
              <a:solidFill>
                <a:srgbClr val="FCB70F"/>
              </a:solidFill>
              <a:latin typeface="GothamHTF-Book"/>
              <a:cs typeface="GothamHTF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484" y="1532646"/>
            <a:ext cx="72926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Our </a:t>
            </a:r>
            <a:r>
              <a:rPr lang="en-GB" dirty="0">
                <a:solidFill>
                  <a:prstClr val="black"/>
                </a:solidFill>
              </a:rPr>
              <a:t>First Month Online in 2009 </a:t>
            </a:r>
            <a:r>
              <a:rPr lang="en-GB" dirty="0" smtClean="0">
                <a:solidFill>
                  <a:prstClr val="black"/>
                </a:solidFill>
              </a:rPr>
              <a:t>we made £200</a:t>
            </a:r>
            <a:endParaRPr lang="en-GB" dirty="0">
              <a:solidFill>
                <a:prstClr val="black"/>
              </a:solidFill>
            </a:endParaRPr>
          </a:p>
          <a:p>
            <a:pPr lvl="0"/>
            <a:endParaRPr lang="en-GB" sz="1400" dirty="0">
              <a:solidFill>
                <a:prstClr val="black"/>
              </a:solidFill>
            </a:endParaRPr>
          </a:p>
          <a:p>
            <a:pPr lvl="0"/>
            <a:endParaRPr lang="en-GB" sz="2400" dirty="0">
              <a:solidFill>
                <a:prstClr val="black"/>
              </a:solidFill>
            </a:endParaRPr>
          </a:p>
          <a:p>
            <a:pPr lvl="0" algn="ctr"/>
            <a:r>
              <a:rPr lang="en-GB" sz="2400" dirty="0">
                <a:solidFill>
                  <a:srgbClr val="FCB70F"/>
                </a:solidFill>
              </a:rPr>
              <a:t>“I could have made more in a days street trading” </a:t>
            </a:r>
          </a:p>
          <a:p>
            <a:pPr lvl="0" algn="r"/>
            <a:r>
              <a:rPr lang="en-GB" sz="1400" dirty="0">
                <a:solidFill>
                  <a:prstClr val="black"/>
                </a:solidFill>
              </a:rPr>
              <a:t>Argento CEO </a:t>
            </a:r>
          </a:p>
          <a:p>
            <a:endParaRPr lang="en-GB" sz="1400" dirty="0" smtClean="0"/>
          </a:p>
          <a:p>
            <a:endParaRPr lang="en-GB" sz="1400" dirty="0"/>
          </a:p>
          <a:p>
            <a:endParaRPr lang="en-GB" sz="1400" dirty="0"/>
          </a:p>
        </p:txBody>
      </p:sp>
      <p:pic>
        <p:nvPicPr>
          <p:cNvPr id="6" name="Picture 5" descr="Screen Shot 2016-10-25 at 15.09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1816"/>
            <a:ext cx="9144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2363 Argento Powerpoint Template 1600 x 9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1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99" y="1163314"/>
            <a:ext cx="677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CB70F"/>
                </a:solidFill>
                <a:latin typeface="GothamHTF-Book"/>
                <a:cs typeface="GothamHTF-Book"/>
              </a:rPr>
              <a:t>Online </a:t>
            </a:r>
            <a:endParaRPr lang="en-US" dirty="0" smtClean="0">
              <a:solidFill>
                <a:srgbClr val="FCB70F"/>
              </a:solidFill>
              <a:latin typeface="GothamHTF-Book"/>
              <a:cs typeface="GothamHTF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484" y="1532653"/>
            <a:ext cx="72926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Today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October 1</a:t>
            </a:r>
            <a:r>
              <a:rPr lang="en-GB" baseline="30000" dirty="0" smtClean="0">
                <a:solidFill>
                  <a:prstClr val="black"/>
                </a:solidFill>
              </a:rPr>
              <a:t>st</a:t>
            </a:r>
            <a:r>
              <a:rPr lang="en-GB" dirty="0" smtClean="0">
                <a:solidFill>
                  <a:prstClr val="black"/>
                </a:solidFill>
              </a:rPr>
              <a:t>- 23rd</a:t>
            </a:r>
            <a:endParaRPr lang="en-GB" dirty="0">
              <a:solidFill>
                <a:prstClr val="black"/>
              </a:solidFill>
            </a:endParaRPr>
          </a:p>
          <a:p>
            <a:pPr lvl="0"/>
            <a:endParaRPr lang="en-GB" sz="1400" dirty="0">
              <a:solidFill>
                <a:prstClr val="black"/>
              </a:solidFill>
            </a:endParaRPr>
          </a:p>
          <a:p>
            <a:pPr lvl="0"/>
            <a:endParaRPr lang="en-GB" sz="2400" dirty="0">
              <a:solidFill>
                <a:prstClr val="black"/>
              </a:solidFill>
            </a:endParaRPr>
          </a:p>
          <a:p>
            <a:pPr lvl="0" algn="r"/>
            <a:r>
              <a:rPr lang="en-GB" sz="1400" dirty="0" smtClean="0">
                <a:solidFill>
                  <a:prstClr val="black"/>
                </a:solidFill>
              </a:rPr>
              <a:t>Argento </a:t>
            </a:r>
            <a:r>
              <a:rPr lang="en-GB" sz="1400" dirty="0">
                <a:solidFill>
                  <a:prstClr val="black"/>
                </a:solidFill>
              </a:rPr>
              <a:t>CEO </a:t>
            </a:r>
          </a:p>
          <a:p>
            <a:endParaRPr lang="en-GB" sz="1400" dirty="0" smtClean="0"/>
          </a:p>
          <a:p>
            <a:endParaRPr lang="en-GB" sz="1400" dirty="0"/>
          </a:p>
          <a:p>
            <a:endParaRPr lang="en-GB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404" t="19003" r="954" b="12361"/>
          <a:stretch/>
        </p:blipFill>
        <p:spPr>
          <a:xfrm>
            <a:off x="2021123" y="988805"/>
            <a:ext cx="6689955" cy="3390544"/>
          </a:xfrm>
          <a:prstGeom prst="rect">
            <a:avLst/>
          </a:prstGeom>
        </p:spPr>
      </p:pic>
      <p:pic>
        <p:nvPicPr>
          <p:cNvPr id="7" name="Picture 6" descr="Screen Shot 2016-10-25 at 15.09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9771"/>
            <a:ext cx="9144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4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2363 Argento Powerpoint Template 1600 x 9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5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99" y="1163314"/>
            <a:ext cx="677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CB70F"/>
                </a:solidFill>
                <a:latin typeface="GothamHTF-Book"/>
                <a:cs typeface="GothamHTF-Book"/>
              </a:rPr>
              <a:t>Online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3962" y="1403202"/>
            <a:ext cx="155873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4400" kern="0" dirty="0" smtClean="0">
                <a:solidFill>
                  <a:srgbClr val="FCB70F"/>
                </a:solidFill>
              </a:rPr>
              <a:t>2016</a:t>
            </a:r>
            <a:endParaRPr lang="en-GB" sz="2800" kern="0" dirty="0">
              <a:solidFill>
                <a:prstClr val="black"/>
              </a:solidFill>
            </a:endParaRPr>
          </a:p>
          <a:p>
            <a:pPr lvl="0"/>
            <a:r>
              <a:rPr lang="en-GB" sz="1600" kern="0" dirty="0" smtClean="0">
                <a:solidFill>
                  <a:prstClr val="black"/>
                </a:solidFill>
              </a:rPr>
              <a:t/>
            </a:r>
            <a:br>
              <a:rPr lang="en-GB" sz="1600" kern="0" dirty="0" smtClean="0">
                <a:solidFill>
                  <a:prstClr val="black"/>
                </a:solidFill>
              </a:rPr>
            </a:br>
            <a:r>
              <a:rPr lang="en-GB" sz="1600" kern="0" dirty="0" smtClean="0">
                <a:solidFill>
                  <a:prstClr val="black"/>
                </a:solidFill>
              </a:rPr>
              <a:t>	</a:t>
            </a:r>
            <a:br>
              <a:rPr lang="en-GB" sz="1600" kern="0" dirty="0" smtClean="0">
                <a:solidFill>
                  <a:prstClr val="black"/>
                </a:solidFill>
              </a:rPr>
            </a:br>
            <a:r>
              <a:rPr lang="en-GB" sz="1600" kern="0" dirty="0" smtClean="0">
                <a:solidFill>
                  <a:prstClr val="black"/>
                </a:solidFill>
              </a:rPr>
              <a:t>	</a:t>
            </a:r>
            <a:endParaRPr lang="en-GB" sz="2400" kern="0" dirty="0">
              <a:solidFill>
                <a:srgbClr val="FCB70F"/>
              </a:solidFill>
            </a:endParaRPr>
          </a:p>
          <a:p>
            <a:pPr lvl="0"/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52291" y="2059237"/>
            <a:ext cx="640886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18</a:t>
            </a:r>
            <a:r>
              <a:rPr lang="en-GB" sz="1600" dirty="0"/>
              <a:t>% of our sales are e</a:t>
            </a:r>
            <a:r>
              <a:rPr lang="en-GB" sz="1600" dirty="0" smtClean="0"/>
              <a:t>xports</a:t>
            </a:r>
          </a:p>
          <a:p>
            <a:r>
              <a:rPr lang="en-GB" sz="1600" dirty="0" smtClean="0"/>
              <a:t>Across 92 </a:t>
            </a:r>
            <a:r>
              <a:rPr lang="en-GB" sz="1600" dirty="0"/>
              <a:t>countries </a:t>
            </a:r>
            <a:endParaRPr lang="en-GB" sz="1600" dirty="0" smtClean="0"/>
          </a:p>
          <a:p>
            <a:r>
              <a:rPr lang="en-GB" sz="1600" dirty="0" smtClean="0"/>
              <a:t>Exports </a:t>
            </a:r>
            <a:r>
              <a:rPr lang="en-GB" sz="1600" dirty="0"/>
              <a:t>are expected to account for over 30% of our sales next </a:t>
            </a:r>
            <a:r>
              <a:rPr lang="en-GB" sz="1600" dirty="0" smtClean="0"/>
              <a:t>year</a:t>
            </a:r>
          </a:p>
          <a:p>
            <a:endParaRPr lang="en-GB" sz="1600" dirty="0"/>
          </a:p>
          <a:p>
            <a:pPr lvl="0"/>
            <a:r>
              <a:rPr lang="en-US" dirty="0" smtClean="0">
                <a:solidFill>
                  <a:srgbClr val="FCB70F"/>
                </a:solidFill>
                <a:latin typeface="GothamHTF-Book"/>
                <a:cs typeface="GothamHTF-Book"/>
              </a:rPr>
              <a:t>September 2016</a:t>
            </a:r>
            <a:endParaRPr lang="en-US" dirty="0">
              <a:solidFill>
                <a:srgbClr val="FCB70F"/>
              </a:solidFill>
              <a:latin typeface="GothamHTF-Book"/>
              <a:cs typeface="GothamHTF-Book"/>
            </a:endParaRPr>
          </a:p>
          <a:p>
            <a:r>
              <a:rPr lang="en-GB" sz="1600" dirty="0" smtClean="0"/>
              <a:t>£</a:t>
            </a:r>
            <a:r>
              <a:rPr lang="en-GB" sz="1600" dirty="0"/>
              <a:t>64,500 sold to Hong Kong</a:t>
            </a:r>
          </a:p>
          <a:p>
            <a:r>
              <a:rPr lang="en-GB" sz="1600" dirty="0"/>
              <a:t>£24,000 sold to Japan</a:t>
            </a:r>
          </a:p>
          <a:p>
            <a:r>
              <a:rPr lang="en-GB" sz="1600" dirty="0"/>
              <a:t>£14,000 to </a:t>
            </a:r>
            <a:r>
              <a:rPr lang="en-GB" sz="1600" dirty="0" smtClean="0"/>
              <a:t>China</a:t>
            </a:r>
            <a:endParaRPr lang="en-GB" sz="1600" dirty="0"/>
          </a:p>
          <a:p>
            <a:r>
              <a:rPr lang="en-GB" sz="1600" dirty="0"/>
              <a:t>Ecommerce is now a big priority for </a:t>
            </a:r>
            <a:r>
              <a:rPr lang="en-GB" sz="1600" dirty="0" smtClean="0"/>
              <a:t>Argento</a:t>
            </a:r>
          </a:p>
          <a:p>
            <a:endParaRPr lang="en-GB" sz="1600" dirty="0"/>
          </a:p>
          <a:p>
            <a:r>
              <a:rPr lang="en-GB" sz="1600" kern="0" dirty="0" smtClean="0">
                <a:solidFill>
                  <a:prstClr val="black"/>
                </a:solidFill>
              </a:rPr>
              <a:t/>
            </a:r>
            <a:br>
              <a:rPr lang="en-GB" sz="1600" kern="0" dirty="0" smtClean="0">
                <a:solidFill>
                  <a:prstClr val="black"/>
                </a:solidFill>
              </a:rPr>
            </a:br>
            <a:r>
              <a:rPr lang="en-GB" sz="1600" kern="0" dirty="0" smtClean="0">
                <a:solidFill>
                  <a:prstClr val="black"/>
                </a:solidFill>
              </a:rPr>
              <a:t>	</a:t>
            </a:r>
            <a:endParaRPr lang="en-GB" sz="2400" kern="0" dirty="0">
              <a:solidFill>
                <a:srgbClr val="FCB70F"/>
              </a:solidFill>
            </a:endParaRPr>
          </a:p>
          <a:p>
            <a:pPr lvl="0"/>
            <a:endParaRPr lang="en-GB" sz="1400" dirty="0"/>
          </a:p>
        </p:txBody>
      </p:sp>
      <p:pic>
        <p:nvPicPr>
          <p:cNvPr id="6" name="Picture 5" descr="Screen Shot 2016-10-25 at 15.09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0400"/>
            <a:ext cx="9144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5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2363 Argento Powerpoint Template 1600 x 9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1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99" y="1163314"/>
            <a:ext cx="677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CB70F"/>
                </a:solidFill>
                <a:latin typeface="GothamHTF-Book"/>
                <a:cs typeface="GothamHTF-Book"/>
              </a:rPr>
              <a:t>Online </a:t>
            </a:r>
            <a:endParaRPr lang="en-US" dirty="0" smtClean="0">
              <a:solidFill>
                <a:srgbClr val="FCB70F"/>
              </a:solidFill>
              <a:latin typeface="GothamHTF-Book"/>
              <a:cs typeface="GothamHTF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484" y="1532646"/>
            <a:ext cx="72926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How Did We get Here?</a:t>
            </a:r>
          </a:p>
          <a:p>
            <a:pPr lvl="0"/>
            <a:endParaRPr lang="en-GB" sz="1400" dirty="0">
              <a:solidFill>
                <a:prstClr val="black"/>
              </a:solidFill>
            </a:endParaRPr>
          </a:p>
          <a:p>
            <a:pPr lvl="0"/>
            <a:r>
              <a:rPr lang="en-GB" sz="1600" kern="0" dirty="0"/>
              <a:t>1. Right Technology</a:t>
            </a:r>
          </a:p>
          <a:p>
            <a:pPr lvl="0"/>
            <a:r>
              <a:rPr lang="en-GB" sz="1600" kern="0" dirty="0"/>
              <a:t>2. </a:t>
            </a:r>
            <a:r>
              <a:rPr lang="en-GB" sz="1600" kern="0" dirty="0" smtClean="0"/>
              <a:t>Right Product</a:t>
            </a:r>
            <a:endParaRPr lang="en-GB" sz="1600" kern="0" dirty="0"/>
          </a:p>
          <a:p>
            <a:pPr lvl="0"/>
            <a:r>
              <a:rPr lang="en-GB" sz="1600" kern="0" dirty="0"/>
              <a:t>3. Generating profitable Traffic</a:t>
            </a:r>
          </a:p>
          <a:p>
            <a:pPr lvl="0"/>
            <a:r>
              <a:rPr lang="en-GB" sz="1600" kern="0" dirty="0"/>
              <a:t>4. Social Media</a:t>
            </a:r>
          </a:p>
          <a:p>
            <a:pPr lvl="0"/>
            <a:r>
              <a:rPr lang="en-GB" sz="1600" kern="0" dirty="0"/>
              <a:t>5. </a:t>
            </a:r>
            <a:r>
              <a:rPr lang="en-GB" sz="1600" kern="0" dirty="0" smtClean="0"/>
              <a:t>Going Global</a:t>
            </a:r>
            <a:endParaRPr lang="en-GB" sz="1600" kern="0" dirty="0"/>
          </a:p>
          <a:p>
            <a:pPr lvl="0"/>
            <a:endParaRPr lang="en-GB" sz="2400" dirty="0">
              <a:solidFill>
                <a:prstClr val="black"/>
              </a:solidFill>
            </a:endParaRPr>
          </a:p>
          <a:p>
            <a:pPr lvl="0" algn="r"/>
            <a:r>
              <a:rPr lang="en-GB" sz="1400" dirty="0" smtClean="0">
                <a:solidFill>
                  <a:prstClr val="black"/>
                </a:solidFill>
              </a:rPr>
              <a:t>Argento </a:t>
            </a:r>
            <a:r>
              <a:rPr lang="en-GB" sz="1400" dirty="0">
                <a:solidFill>
                  <a:prstClr val="black"/>
                </a:solidFill>
              </a:rPr>
              <a:t>CEO </a:t>
            </a:r>
          </a:p>
          <a:p>
            <a:endParaRPr lang="en-GB" sz="1400" dirty="0" smtClean="0"/>
          </a:p>
          <a:p>
            <a:endParaRPr lang="en-GB" sz="1400" dirty="0"/>
          </a:p>
          <a:p>
            <a:endParaRPr lang="en-GB" sz="1400" dirty="0"/>
          </a:p>
        </p:txBody>
      </p:sp>
      <p:pic>
        <p:nvPicPr>
          <p:cNvPr id="2" name="Picture 1" descr="Screen Shot 2016-10-25 at 15.09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0400"/>
            <a:ext cx="9144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2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2363 Argento Powerpoint Template 1600 x 9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1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99" y="1163314"/>
            <a:ext cx="677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CB70F"/>
                </a:solidFill>
                <a:latin typeface="GothamHTF-Book"/>
                <a:cs typeface="GothamHTF-Book"/>
              </a:rPr>
              <a:t>Online </a:t>
            </a:r>
            <a:endParaRPr lang="en-US" dirty="0" smtClean="0">
              <a:solidFill>
                <a:srgbClr val="FCB70F"/>
              </a:solidFill>
              <a:latin typeface="GothamHTF-Book"/>
              <a:cs typeface="GothamHTF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484" y="1532646"/>
            <a:ext cx="729262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1. The Right Technology </a:t>
            </a:r>
          </a:p>
          <a:p>
            <a:pPr lvl="0"/>
            <a:endParaRPr lang="en-GB" sz="1400" dirty="0">
              <a:solidFill>
                <a:prstClr val="black"/>
              </a:solidFill>
            </a:endParaRPr>
          </a:p>
          <a:p>
            <a:pPr lvl="0"/>
            <a:r>
              <a:rPr lang="en-GB" sz="1600" kern="0" dirty="0" smtClean="0"/>
              <a:t>The right Web Platform</a:t>
            </a:r>
          </a:p>
          <a:p>
            <a:pPr lvl="0"/>
            <a:r>
              <a:rPr lang="en-GB" sz="1600" kern="0" dirty="0" smtClean="0"/>
              <a:t>	Argento teamed up with IRP in 2009 after hearing of the success with Chain 	Reaction.</a:t>
            </a:r>
          </a:p>
          <a:p>
            <a:pPr lvl="0"/>
            <a:r>
              <a:rPr lang="en-GB" sz="1600" kern="0" dirty="0"/>
              <a:t>	</a:t>
            </a:r>
            <a:r>
              <a:rPr lang="en-GB" sz="1600" kern="0" dirty="0" smtClean="0"/>
              <a:t>The business model suited our needs.</a:t>
            </a:r>
          </a:p>
          <a:p>
            <a:pPr lvl="0"/>
            <a:r>
              <a:rPr lang="en-GB" sz="1600" kern="0" dirty="0"/>
              <a:t>	</a:t>
            </a:r>
            <a:r>
              <a:rPr lang="en-GB" sz="1600" kern="0" dirty="0" smtClean="0"/>
              <a:t>No set up costs</a:t>
            </a:r>
            <a:endParaRPr lang="en-GB" sz="1600" kern="0" dirty="0"/>
          </a:p>
          <a:p>
            <a:pPr lvl="0"/>
            <a:endParaRPr lang="en-GB" sz="2400" dirty="0">
              <a:solidFill>
                <a:prstClr val="black"/>
              </a:solidFill>
            </a:endParaRPr>
          </a:p>
          <a:p>
            <a:endParaRPr lang="en-GB" sz="1400" dirty="0" smtClean="0"/>
          </a:p>
          <a:p>
            <a:endParaRPr lang="en-GB" sz="1400" dirty="0"/>
          </a:p>
          <a:p>
            <a:endParaRPr lang="en-GB" sz="1400" dirty="0"/>
          </a:p>
        </p:txBody>
      </p:sp>
      <p:pic>
        <p:nvPicPr>
          <p:cNvPr id="6" name="Picture 5" descr="Screen Shot 2016-10-25 at 15.09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0400"/>
            <a:ext cx="9144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8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2363 Argento Powerpoint Template 1600 x 9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5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99" y="1163314"/>
            <a:ext cx="677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CB70F"/>
                </a:solidFill>
                <a:latin typeface="GothamHTF-Book"/>
                <a:cs typeface="GothamHTF-Book"/>
              </a:rPr>
              <a:t>Online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3831" t="49165" r="11144" b="18960"/>
          <a:stretch/>
        </p:blipFill>
        <p:spPr>
          <a:xfrm>
            <a:off x="2230383" y="1129606"/>
            <a:ext cx="5741296" cy="175891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702050" y="2520399"/>
            <a:ext cx="0" cy="794074"/>
          </a:xfrm>
          <a:prstGeom prst="straightConnector1">
            <a:avLst/>
          </a:prstGeom>
          <a:ln>
            <a:solidFill>
              <a:srgbClr val="FCB70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1485" y="3127877"/>
            <a:ext cx="4899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600" kern="0" dirty="0" smtClean="0">
                <a:solidFill>
                  <a:prstClr val="black"/>
                </a:solidFill>
              </a:rPr>
              <a:t>Where previously word of mouth and recommendation </a:t>
            </a:r>
            <a:r>
              <a:rPr lang="en-GB" sz="1600" kern="0" dirty="0">
                <a:solidFill>
                  <a:prstClr val="black"/>
                </a:solidFill>
              </a:rPr>
              <a:t>informed purchasing decisions </a:t>
            </a:r>
            <a:r>
              <a:rPr lang="en-GB" sz="1600" kern="0" dirty="0" smtClean="0">
                <a:solidFill>
                  <a:prstClr val="black"/>
                </a:solidFill>
              </a:rPr>
              <a:t>now Analytics are used to </a:t>
            </a:r>
            <a:r>
              <a:rPr lang="en-GB" sz="1600" kern="0" dirty="0">
                <a:solidFill>
                  <a:prstClr val="black"/>
                </a:solidFill>
              </a:rPr>
              <a:t>predict trends and inform purchasing </a:t>
            </a:r>
            <a:r>
              <a:rPr lang="en-GB" sz="1600" kern="0" dirty="0" smtClean="0">
                <a:solidFill>
                  <a:prstClr val="black"/>
                </a:solidFill>
              </a:rPr>
              <a:t>decisions.</a:t>
            </a:r>
          </a:p>
          <a:p>
            <a:pPr lvl="0" defTabSz="914400">
              <a:defRPr/>
            </a:pPr>
            <a:r>
              <a:rPr lang="en-GB" sz="1600" kern="0" dirty="0" err="1" smtClean="0">
                <a:solidFill>
                  <a:prstClr val="black"/>
                </a:solidFill>
              </a:rPr>
              <a:t>Argento</a:t>
            </a:r>
            <a:r>
              <a:rPr lang="en-GB" sz="1600" kern="0" dirty="0" smtClean="0">
                <a:solidFill>
                  <a:prstClr val="black"/>
                </a:solidFill>
              </a:rPr>
              <a:t> </a:t>
            </a:r>
            <a:r>
              <a:rPr lang="en-GB" sz="1600" kern="0" dirty="0">
                <a:solidFill>
                  <a:prstClr val="black"/>
                </a:solidFill>
              </a:rPr>
              <a:t>decided to stock Watch Brand Olivia Burton after analysing UK Search Volume for the brand.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1496" y="1532646"/>
            <a:ext cx="322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Market Trends</a:t>
            </a:r>
            <a:endParaRPr lang="en-GB" dirty="0"/>
          </a:p>
        </p:txBody>
      </p:sp>
      <p:pic>
        <p:nvPicPr>
          <p:cNvPr id="8" name="Picture 7" descr="Screen Shot 2016-10-25 at 15.09.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0400"/>
            <a:ext cx="9144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9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596</Words>
  <Application>Microsoft Office PowerPoint</Application>
  <PresentationFormat>On-screen Show (16:9)</PresentationFormat>
  <Paragraphs>193</Paragraphs>
  <Slides>25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2016-10-26T14:40:25Z</dcterms:created>
  <dcterms:modified xsi:type="dcterms:W3CDTF">2016-10-26T14:40:50Z</dcterms:modified>
</cp:coreProperties>
</file>