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71" r:id="rId14"/>
    <p:sldId id="272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 snapToGrid="0" snapToObjects="1">
      <p:cViewPr>
        <p:scale>
          <a:sx n="114" d="100"/>
          <a:sy n="114" d="100"/>
        </p:scale>
        <p:origin x="-1470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4FE6-1CD2-E04D-8095-2C901580B5A0}" type="datetimeFigureOut">
              <a:rPr lang="en-US" smtClean="0"/>
              <a:pPr/>
              <a:t>4/7/2016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84DE-7603-3549-9B47-F598607F50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004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4FE6-1CD2-E04D-8095-2C901580B5A0}" type="datetimeFigureOut">
              <a:rPr lang="en-US" smtClean="0"/>
              <a:pPr/>
              <a:t>4/7/2016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84DE-7603-3549-9B47-F598607F50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042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4FE6-1CD2-E04D-8095-2C901580B5A0}" type="datetimeFigureOut">
              <a:rPr lang="en-US" smtClean="0"/>
              <a:pPr/>
              <a:t>4/7/2016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84DE-7603-3549-9B47-F598607F50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16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4FE6-1CD2-E04D-8095-2C901580B5A0}" type="datetimeFigureOut">
              <a:rPr lang="en-US" smtClean="0"/>
              <a:pPr/>
              <a:t>4/7/2016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84DE-7603-3549-9B47-F598607F50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162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4FE6-1CD2-E04D-8095-2C901580B5A0}" type="datetimeFigureOut">
              <a:rPr lang="en-US" smtClean="0"/>
              <a:pPr/>
              <a:t>4/7/2016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84DE-7603-3549-9B47-F598607F50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932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4FE6-1CD2-E04D-8095-2C901580B5A0}" type="datetimeFigureOut">
              <a:rPr lang="en-US" smtClean="0"/>
              <a:pPr/>
              <a:t>4/7/2016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84DE-7603-3549-9B47-F598607F50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909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4FE6-1CD2-E04D-8095-2C901580B5A0}" type="datetimeFigureOut">
              <a:rPr lang="en-US" smtClean="0"/>
              <a:pPr/>
              <a:t>4/7/2016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84DE-7603-3549-9B47-F598607F50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971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4FE6-1CD2-E04D-8095-2C901580B5A0}" type="datetimeFigureOut">
              <a:rPr lang="en-US" smtClean="0"/>
              <a:pPr/>
              <a:t>4/7/2016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84DE-7603-3549-9B47-F598607F50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834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4FE6-1CD2-E04D-8095-2C901580B5A0}" type="datetimeFigureOut">
              <a:rPr lang="en-US" smtClean="0"/>
              <a:pPr/>
              <a:t>4/7/2016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84DE-7603-3549-9B47-F598607F50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611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4FE6-1CD2-E04D-8095-2C901580B5A0}" type="datetimeFigureOut">
              <a:rPr lang="en-US" smtClean="0"/>
              <a:pPr/>
              <a:t>4/7/2016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84DE-7603-3549-9B47-F598607F50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294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4FE6-1CD2-E04D-8095-2C901580B5A0}" type="datetimeFigureOut">
              <a:rPr lang="en-US" smtClean="0"/>
              <a:pPr/>
              <a:t>4/7/2016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84DE-7603-3549-9B47-F598607F50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253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A4FE6-1CD2-E04D-8095-2C901580B5A0}" type="datetimeFigureOut">
              <a:rPr lang="en-US" smtClean="0"/>
              <a:pPr/>
              <a:t>4/7/2016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184DE-7603-3549-9B47-F598607F50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670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i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89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i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6627" y="1322234"/>
            <a:ext cx="7675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/>
              </a:rPr>
              <a:t>How                                AI works in the IRP Platform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6627" y="1819318"/>
            <a:ext cx="6393738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dirty="0">
                <a:latin typeface="Arial"/>
              </a:rPr>
              <a:t>DeepAgent AI is built to maximise profits in </a:t>
            </a:r>
            <a:r>
              <a:rPr lang="en-US" dirty="0" smtClean="0">
                <a:latin typeface="Arial"/>
              </a:rPr>
              <a:t>ecommerce</a:t>
            </a:r>
            <a:endParaRPr lang="en-US" dirty="0">
              <a:latin typeface="Arial"/>
            </a:endParaRPr>
          </a:p>
          <a:p>
            <a:endParaRPr lang="en-US" dirty="0">
              <a:latin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dirty="0">
                <a:latin typeface="Arial"/>
              </a:rPr>
              <a:t>DeepAgent can predict individual customer outcomes – </a:t>
            </a:r>
            <a:br>
              <a:rPr lang="en-US" dirty="0">
                <a:latin typeface="Arial"/>
              </a:rPr>
            </a:br>
            <a:r>
              <a:rPr lang="en-US" dirty="0">
                <a:latin typeface="Arial"/>
              </a:rPr>
              <a:t>Logistic Regression - buyer or </a:t>
            </a:r>
            <a:r>
              <a:rPr lang="en-US" dirty="0" smtClean="0">
                <a:latin typeface="Arial"/>
              </a:rPr>
              <a:t>not, </a:t>
            </a:r>
            <a:r>
              <a:rPr lang="en-US" dirty="0">
                <a:latin typeface="Arial"/>
              </a:rPr>
              <a:t>value &amp; probability </a:t>
            </a:r>
            <a:br>
              <a:rPr lang="en-US" dirty="0">
                <a:latin typeface="Arial"/>
              </a:rPr>
            </a:br>
            <a:r>
              <a:rPr lang="en-US" dirty="0">
                <a:latin typeface="Arial"/>
              </a:rPr>
              <a:t>of purchase</a:t>
            </a:r>
            <a:br>
              <a:rPr lang="en-US" dirty="0">
                <a:latin typeface="Arial"/>
              </a:rPr>
            </a:br>
            <a:endParaRPr lang="en-US" dirty="0">
              <a:latin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dirty="0">
                <a:latin typeface="Arial"/>
              </a:rPr>
              <a:t>DeepAgent aggregates micro outcomes in </a:t>
            </a:r>
            <a:r>
              <a:rPr lang="en-US" dirty="0" smtClean="0">
                <a:latin typeface="Arial"/>
              </a:rPr>
              <a:t>the cloud </a:t>
            </a:r>
            <a:r>
              <a:rPr lang="en-US" dirty="0">
                <a:latin typeface="Arial"/>
              </a:rPr>
              <a:t>for </a:t>
            </a:r>
            <a:br>
              <a:rPr lang="en-US" dirty="0">
                <a:latin typeface="Arial"/>
              </a:rPr>
            </a:br>
            <a:r>
              <a:rPr lang="en-US" dirty="0">
                <a:latin typeface="Arial"/>
              </a:rPr>
              <a:t>comparison in markets and to advise on macro strategy</a:t>
            </a:r>
            <a:br>
              <a:rPr lang="en-US" dirty="0">
                <a:latin typeface="Arial"/>
              </a:rPr>
            </a:br>
            <a:endParaRPr lang="en-US" dirty="0">
              <a:latin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dirty="0">
                <a:latin typeface="Arial"/>
              </a:rPr>
              <a:t>DeepAgent can work on a </a:t>
            </a:r>
            <a:r>
              <a:rPr lang="en-US" dirty="0" smtClean="0">
                <a:latin typeface="Arial"/>
              </a:rPr>
              <a:t>customer’s </a:t>
            </a:r>
            <a:r>
              <a:rPr lang="en-US" dirty="0">
                <a:latin typeface="Arial"/>
              </a:rPr>
              <a:t>behalf as a sales </a:t>
            </a:r>
            <a:br>
              <a:rPr lang="en-US" dirty="0">
                <a:latin typeface="Arial"/>
              </a:rPr>
            </a:br>
            <a:r>
              <a:rPr lang="en-US" dirty="0">
                <a:latin typeface="Arial"/>
              </a:rPr>
              <a:t>agent to manipulate individual sessions</a:t>
            </a:r>
          </a:p>
          <a:p>
            <a:pPr marL="285750" indent="-285750">
              <a:buFont typeface="Courier New"/>
              <a:buChar char="o"/>
            </a:pPr>
            <a:endParaRPr lang="en-US" dirty="0">
              <a:latin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dirty="0">
                <a:latin typeface="Arial"/>
              </a:rPr>
              <a:t>DeepAgent does this by understanding information</a:t>
            </a:r>
          </a:p>
          <a:p>
            <a:pPr marL="285750" indent="-285750">
              <a:buFont typeface="Courier New"/>
              <a:buChar char="o"/>
            </a:pPr>
            <a:endParaRPr lang="en-US" dirty="0">
              <a:latin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dirty="0">
                <a:latin typeface="Arial"/>
              </a:rPr>
              <a:t>DeepAgent knows how to Visualise, Predict and Intervene</a:t>
            </a:r>
          </a:p>
        </p:txBody>
      </p:sp>
      <p:pic>
        <p:nvPicPr>
          <p:cNvPr id="3" name="Picture 2" descr="deepagent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353" y="1357653"/>
            <a:ext cx="2512475" cy="4088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7032" t="11686" r="42469"/>
          <a:stretch/>
        </p:blipFill>
        <p:spPr>
          <a:xfrm>
            <a:off x="6969442" y="2064048"/>
            <a:ext cx="1846421" cy="29489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83695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i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6627" y="1322234"/>
            <a:ext cx="53154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/>
              </a:rPr>
              <a:t>DeepAgent </a:t>
            </a:r>
            <a:r>
              <a:rPr lang="en-US" sz="2400" b="1" dirty="0" smtClean="0">
                <a:latin typeface="Arial"/>
              </a:rPr>
              <a:t>real-time </a:t>
            </a:r>
            <a:r>
              <a:rPr lang="en-US" sz="2400" b="1" dirty="0">
                <a:latin typeface="Arial"/>
              </a:rPr>
              <a:t>example </a:t>
            </a:r>
            <a:r>
              <a:rPr lang="en-US" sz="2400" b="1" dirty="0" smtClean="0">
                <a:latin typeface="Arial"/>
              </a:rPr>
              <a:t>of </a:t>
            </a:r>
            <a:r>
              <a:rPr lang="en-US" sz="2400" b="1" dirty="0">
                <a:latin typeface="Arial"/>
              </a:rPr>
              <a:t/>
            </a:r>
            <a:br>
              <a:rPr lang="en-US" sz="2400" b="1" dirty="0">
                <a:latin typeface="Arial"/>
              </a:rPr>
            </a:br>
            <a:r>
              <a:rPr lang="en-US" sz="2400" b="1" dirty="0">
                <a:latin typeface="Arial"/>
              </a:rPr>
              <a:t>Purchase Prediction &amp; Intervention</a:t>
            </a:r>
          </a:p>
        </p:txBody>
      </p:sp>
    </p:spTree>
    <p:extLst>
      <p:ext uri="{BB962C8B-B14F-4D97-AF65-F5344CB8AC3E}">
        <p14:creationId xmlns:p14="http://schemas.microsoft.com/office/powerpoint/2010/main" val="567748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i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6627" y="1322234"/>
            <a:ext cx="1723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/>
              </a:rPr>
              <a:t>Final Slide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6627" y="1977059"/>
            <a:ext cx="533992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b="1" dirty="0">
                <a:latin typeface="Arial"/>
              </a:rPr>
              <a:t>SIs</a:t>
            </a:r>
            <a:r>
              <a:rPr lang="en-US" dirty="0">
                <a:latin typeface="Arial"/>
              </a:rPr>
              <a:t> - Implementation Partners</a:t>
            </a:r>
            <a:br>
              <a:rPr lang="en-US" dirty="0">
                <a:latin typeface="Arial"/>
              </a:rPr>
            </a:br>
            <a:endParaRPr lang="en-US" dirty="0">
              <a:latin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b="1" dirty="0">
                <a:latin typeface="Arial"/>
              </a:rPr>
              <a:t>SPs</a:t>
            </a:r>
            <a:r>
              <a:rPr lang="en-US" dirty="0">
                <a:latin typeface="Arial"/>
              </a:rPr>
              <a:t> - Service Providers to the IRP World</a:t>
            </a:r>
            <a:br>
              <a:rPr lang="en-US" dirty="0">
                <a:latin typeface="Arial"/>
              </a:rPr>
            </a:br>
            <a:endParaRPr lang="en-US" dirty="0">
              <a:latin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b="1" dirty="0">
                <a:latin typeface="Arial"/>
              </a:rPr>
              <a:t>IRP Customers </a:t>
            </a:r>
            <a:r>
              <a:rPr lang="en-US" dirty="0">
                <a:latin typeface="Arial"/>
              </a:rPr>
              <a:t>- companies that want to break </a:t>
            </a:r>
            <a:br>
              <a:rPr lang="en-US" dirty="0">
                <a:latin typeface="Arial"/>
              </a:rPr>
            </a:br>
            <a:r>
              <a:rPr lang="en-US" dirty="0">
                <a:latin typeface="Arial"/>
              </a:rPr>
              <a:t>new ground in ecommerce</a:t>
            </a:r>
          </a:p>
        </p:txBody>
      </p:sp>
    </p:spTree>
    <p:extLst>
      <p:ext uri="{BB962C8B-B14F-4D97-AF65-F5344CB8AC3E}">
        <p14:creationId xmlns:p14="http://schemas.microsoft.com/office/powerpoint/2010/main" val="813797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i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115" r="1188"/>
          <a:stretch/>
        </p:blipFill>
        <p:spPr>
          <a:xfrm>
            <a:off x="1" y="763214"/>
            <a:ext cx="9143999" cy="52129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4909" y="1862813"/>
            <a:ext cx="5291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</a:rPr>
              <a:t>Email - Sales@IRPCommerce.com</a:t>
            </a:r>
          </a:p>
        </p:txBody>
      </p:sp>
    </p:spTree>
    <p:extLst>
      <p:ext uri="{BB962C8B-B14F-4D97-AF65-F5344CB8AC3E}">
        <p14:creationId xmlns:p14="http://schemas.microsoft.com/office/powerpoint/2010/main" val="2846752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i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3214"/>
            <a:ext cx="9144000" cy="52129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18364" y="1297384"/>
            <a:ext cx="24646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/>
              </a:rPr>
              <a:t>Q&amp;A</a:t>
            </a:r>
          </a:p>
          <a:p>
            <a:pPr algn="ctr"/>
            <a:endParaRPr lang="en-US" sz="3000" b="1" dirty="0">
              <a:solidFill>
                <a:schemeClr val="bg1"/>
              </a:solidFill>
              <a:latin typeface="Arial"/>
            </a:endParaRPr>
          </a:p>
          <a:p>
            <a:pPr algn="ctr"/>
            <a:r>
              <a:rPr lang="en-US" sz="3000" b="1" dirty="0">
                <a:solidFill>
                  <a:schemeClr val="bg1"/>
                </a:solidFill>
                <a:latin typeface="Arial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07263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i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6627" y="1322234"/>
            <a:ext cx="3342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/>
              </a:rPr>
              <a:t>About IRP Commerce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6627" y="1931157"/>
            <a:ext cx="750942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dirty="0">
                <a:latin typeface="Arial"/>
              </a:rPr>
              <a:t>Product division of</a:t>
            </a:r>
          </a:p>
          <a:p>
            <a:pPr marL="285750" indent="-285750">
              <a:buFont typeface="Courier New"/>
              <a:buChar char="o"/>
            </a:pPr>
            <a:endParaRPr lang="en-US" dirty="0">
              <a:latin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dirty="0">
                <a:latin typeface="Arial"/>
              </a:rPr>
              <a:t>Software engineering company that built the IRP Commerce platform</a:t>
            </a:r>
          </a:p>
          <a:p>
            <a:endParaRPr lang="en-US" dirty="0">
              <a:latin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dirty="0">
                <a:latin typeface="Arial"/>
              </a:rPr>
              <a:t>Research division is based in Northern Ireland Science Park</a:t>
            </a:r>
          </a:p>
          <a:p>
            <a:pPr marL="285750" indent="-285750">
              <a:buFont typeface="Courier New"/>
              <a:buChar char="o"/>
            </a:pPr>
            <a:endParaRPr lang="en-US" dirty="0">
              <a:latin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dirty="0">
                <a:latin typeface="Arial"/>
              </a:rPr>
              <a:t>Committed to RnD</a:t>
            </a:r>
          </a:p>
          <a:p>
            <a:endParaRPr lang="en-US" dirty="0">
              <a:latin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dirty="0">
                <a:latin typeface="Arial"/>
              </a:rPr>
              <a:t>Deloitte Fast 50 – 2010, 2011, 2012, 2013, 2014</a:t>
            </a:r>
          </a:p>
        </p:txBody>
      </p:sp>
      <p:pic>
        <p:nvPicPr>
          <p:cNvPr id="10" name="Picture 9" descr="NEW_MASTER_LOGO_co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580" y="1865563"/>
            <a:ext cx="1817382" cy="60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34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i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6627" y="1322234"/>
            <a:ext cx="6238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/>
              </a:rPr>
              <a:t>IRP platform's performance in Commerce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6627" y="1931157"/>
            <a:ext cx="711188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dirty="0">
                <a:latin typeface="Arial"/>
              </a:rPr>
              <a:t>The IRP platform has transacted over £1 Billion for NI companies</a:t>
            </a:r>
            <a:br>
              <a:rPr lang="en-US" dirty="0">
                <a:latin typeface="Arial"/>
              </a:rPr>
            </a:br>
            <a:endParaRPr lang="en-US" dirty="0">
              <a:latin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dirty="0">
                <a:latin typeface="Arial"/>
              </a:rPr>
              <a:t>IRP technology is totally focused on sales</a:t>
            </a:r>
            <a:br>
              <a:rPr lang="en-US" dirty="0">
                <a:latin typeface="Arial"/>
              </a:rPr>
            </a:br>
            <a:r>
              <a:rPr lang="en-US" dirty="0">
                <a:latin typeface="Arial"/>
              </a:rPr>
              <a:t> </a:t>
            </a:r>
          </a:p>
          <a:p>
            <a:pPr marL="285750" indent="-285750">
              <a:buFont typeface="Courier New"/>
              <a:buChar char="o"/>
            </a:pPr>
            <a:r>
              <a:rPr lang="en-US" dirty="0">
                <a:latin typeface="Arial"/>
              </a:rPr>
              <a:t>T</a:t>
            </a:r>
            <a:r>
              <a:rPr lang="en-US" dirty="0" smtClean="0">
                <a:latin typeface="Arial"/>
              </a:rPr>
              <a:t>he IRP </a:t>
            </a:r>
            <a:r>
              <a:rPr lang="en-US" dirty="0">
                <a:latin typeface="Arial"/>
              </a:rPr>
              <a:t>platform </a:t>
            </a:r>
            <a:r>
              <a:rPr lang="en-US" dirty="0" smtClean="0">
                <a:latin typeface="Arial"/>
              </a:rPr>
              <a:t>was built originally </a:t>
            </a:r>
            <a:r>
              <a:rPr lang="en-US" dirty="0">
                <a:latin typeface="Arial"/>
              </a:rPr>
              <a:t>for CRC in 2000</a:t>
            </a:r>
            <a:br>
              <a:rPr lang="en-US" dirty="0">
                <a:latin typeface="Arial"/>
              </a:rPr>
            </a:br>
            <a:r>
              <a:rPr lang="en-US" dirty="0" smtClean="0">
                <a:latin typeface="Arial"/>
              </a:rPr>
              <a:t>and was running </a:t>
            </a:r>
            <a:r>
              <a:rPr lang="en-US" dirty="0">
                <a:latin typeface="Arial"/>
              </a:rPr>
              <a:t>their site for almost 14 years</a:t>
            </a:r>
            <a:br>
              <a:rPr lang="en-US" dirty="0">
                <a:latin typeface="Arial"/>
              </a:rPr>
            </a:br>
            <a:endParaRPr lang="en-US" dirty="0">
              <a:latin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dirty="0">
                <a:latin typeface="Arial"/>
              </a:rPr>
              <a:t>Developed much of the online strategy for CRC</a:t>
            </a:r>
            <a:br>
              <a:rPr lang="en-US" dirty="0">
                <a:latin typeface="Arial"/>
              </a:rPr>
            </a:br>
            <a:endParaRPr lang="en-US" dirty="0">
              <a:latin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dirty="0">
                <a:latin typeface="Arial"/>
              </a:rPr>
              <a:t>CRC started at 0 online sales – </a:t>
            </a:r>
            <a:br>
              <a:rPr lang="en-US" dirty="0">
                <a:latin typeface="Arial"/>
              </a:rPr>
            </a:br>
            <a:r>
              <a:rPr lang="en-US" dirty="0">
                <a:latin typeface="Arial"/>
              </a:rPr>
              <a:t>final 12 </a:t>
            </a:r>
            <a:r>
              <a:rPr lang="en-US" dirty="0" smtClean="0">
                <a:latin typeface="Arial"/>
              </a:rPr>
              <a:t>months’ </a:t>
            </a:r>
            <a:r>
              <a:rPr lang="en-US" dirty="0">
                <a:latin typeface="Arial"/>
              </a:rPr>
              <a:t>sales on IRP was £180M</a:t>
            </a:r>
            <a:br>
              <a:rPr lang="en-US" dirty="0">
                <a:latin typeface="Arial"/>
              </a:rPr>
            </a:br>
            <a:endParaRPr lang="en-US" dirty="0">
              <a:latin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dirty="0">
                <a:latin typeface="Arial"/>
              </a:rPr>
              <a:t>69% compound growth achieved over 13 years</a:t>
            </a:r>
          </a:p>
          <a:p>
            <a:pPr marL="285750" indent="-285750">
              <a:buFont typeface="Courier New"/>
              <a:buChar char="o"/>
            </a:pPr>
            <a:endParaRPr lang="en-US" dirty="0">
              <a:latin typeface="Arial"/>
            </a:endParaRPr>
          </a:p>
          <a:p>
            <a:pPr marL="285750" indent="-285750">
              <a:buFont typeface="Courier New"/>
              <a:buChar char="o"/>
            </a:pPr>
            <a:endParaRPr lang="en-GB" dirty="0">
              <a:latin typeface="Arial"/>
            </a:endParaRPr>
          </a:p>
          <a:p>
            <a:pPr marL="285750" indent="-285750">
              <a:buFont typeface="Courier New"/>
              <a:buChar char="o"/>
            </a:pPr>
            <a:endParaRPr lang="en-US" dirty="0">
              <a:latin typeface="Arial"/>
            </a:endParaRPr>
          </a:p>
        </p:txBody>
      </p:sp>
      <p:pic>
        <p:nvPicPr>
          <p:cNvPr id="2" name="Picture 1" descr="Screen Shot 2016-01-25 at 12.48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904" y="3109017"/>
            <a:ext cx="1119586" cy="1049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30506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i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6627" y="1322234"/>
            <a:ext cx="67649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</a:rPr>
              <a:t>Let’s </a:t>
            </a:r>
            <a:r>
              <a:rPr lang="en-US" sz="2400" b="1" dirty="0">
                <a:latin typeface="Arial"/>
              </a:rPr>
              <a:t>look at some markets that </a:t>
            </a:r>
          </a:p>
          <a:p>
            <a:r>
              <a:rPr lang="en-US" sz="2400" b="1" dirty="0">
                <a:latin typeface="Arial"/>
              </a:rPr>
              <a:t>Software has already helped disrupt (by IBM)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6627" y="2400898"/>
            <a:ext cx="589135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dirty="0" smtClean="0">
                <a:latin typeface="Arial"/>
              </a:rPr>
              <a:t>World’s </a:t>
            </a:r>
            <a:r>
              <a:rPr lang="en-US" dirty="0">
                <a:latin typeface="Arial"/>
              </a:rPr>
              <a:t>largest taxi company owns no taxi</a:t>
            </a:r>
          </a:p>
          <a:p>
            <a:endParaRPr lang="en-US" dirty="0">
              <a:latin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dirty="0">
                <a:latin typeface="Arial"/>
              </a:rPr>
              <a:t>Largest accommodation provider owns no real estate</a:t>
            </a:r>
          </a:p>
          <a:p>
            <a:endParaRPr lang="en-US" dirty="0">
              <a:latin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dirty="0">
                <a:latin typeface="Arial"/>
              </a:rPr>
              <a:t>Largest phone companies own no telco infrastructure</a:t>
            </a:r>
          </a:p>
          <a:p>
            <a:endParaRPr lang="en-US" dirty="0">
              <a:latin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dirty="0" smtClean="0">
                <a:latin typeface="Arial"/>
              </a:rPr>
              <a:t>World’s most </a:t>
            </a:r>
            <a:r>
              <a:rPr lang="en-US" dirty="0">
                <a:latin typeface="Arial"/>
              </a:rPr>
              <a:t>valuable retailer has no inventory</a:t>
            </a:r>
          </a:p>
          <a:p>
            <a:endParaRPr lang="en-US" dirty="0">
              <a:latin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dirty="0">
                <a:latin typeface="Arial"/>
              </a:rPr>
              <a:t>Most popular media owner creates no content</a:t>
            </a:r>
          </a:p>
          <a:p>
            <a:endParaRPr lang="en-US" dirty="0">
              <a:latin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dirty="0">
                <a:latin typeface="Arial"/>
              </a:rPr>
              <a:t>Fastest growing banks have no actual money</a:t>
            </a:r>
          </a:p>
        </p:txBody>
      </p:sp>
      <p:pic>
        <p:nvPicPr>
          <p:cNvPr id="2" name="Picture 1" descr="urb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542" y="2344267"/>
            <a:ext cx="1357602" cy="383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airbn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542" y="2951776"/>
            <a:ext cx="1108827" cy="383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 descr="skyp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542" y="3507093"/>
            <a:ext cx="902699" cy="383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weCha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369" y="3507093"/>
            <a:ext cx="1215445" cy="383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 descr="alibab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542" y="4071108"/>
            <a:ext cx="1357602" cy="383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facebook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541" y="4593042"/>
            <a:ext cx="1357603" cy="383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societyOn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771" y="5141072"/>
            <a:ext cx="1357603" cy="383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9270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i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6627" y="1322234"/>
            <a:ext cx="54355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</a:rPr>
              <a:t>Let’s </a:t>
            </a:r>
            <a:r>
              <a:rPr lang="en-US" sz="2400" b="1" dirty="0">
                <a:latin typeface="Arial"/>
              </a:rPr>
              <a:t>look at some markets that </a:t>
            </a:r>
          </a:p>
          <a:p>
            <a:r>
              <a:rPr lang="en-US" sz="2400" b="1" dirty="0">
                <a:latin typeface="Arial"/>
              </a:rPr>
              <a:t>Software has already helped disrupt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6627" y="2400898"/>
            <a:ext cx="520591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dirty="0" smtClean="0">
                <a:latin typeface="Arial"/>
              </a:rPr>
              <a:t>World’s </a:t>
            </a:r>
            <a:r>
              <a:rPr lang="en-US" dirty="0">
                <a:latin typeface="Arial"/>
              </a:rPr>
              <a:t>largest movie house owns no cinemas</a:t>
            </a:r>
          </a:p>
          <a:p>
            <a:endParaRPr lang="en-US" dirty="0">
              <a:latin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dirty="0">
                <a:latin typeface="Arial"/>
              </a:rPr>
              <a:t>Largest software vendors don’t write the apps</a:t>
            </a:r>
          </a:p>
          <a:p>
            <a:pPr marL="285750" indent="-285750">
              <a:buFont typeface="Courier New"/>
              <a:buChar char="o"/>
            </a:pPr>
            <a:endParaRPr lang="en-US" dirty="0">
              <a:latin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dirty="0">
                <a:latin typeface="Arial"/>
              </a:rPr>
              <a:t>CRC the largest bike market</a:t>
            </a:r>
          </a:p>
        </p:txBody>
      </p:sp>
      <p:pic>
        <p:nvPicPr>
          <p:cNvPr id="12" name="Picture 11" descr="netfli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542" y="2344266"/>
            <a:ext cx="1279417" cy="383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 descr="appleGoog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542" y="2935792"/>
            <a:ext cx="1357603" cy="383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Screen Shot 2016-01-25 at 12.48.06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6542" y="3529526"/>
            <a:ext cx="1363472" cy="697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8118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i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6627" y="1322234"/>
            <a:ext cx="79047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/>
              </a:rPr>
              <a:t>Next wave of disruption in software will be based on </a:t>
            </a:r>
            <a:br>
              <a:rPr lang="en-US" sz="2400" b="1" dirty="0">
                <a:latin typeface="Arial"/>
              </a:rPr>
            </a:br>
            <a:r>
              <a:rPr lang="en-US" sz="2400" b="1" dirty="0">
                <a:latin typeface="Arial"/>
              </a:rPr>
              <a:t>Machine Learning &amp; Artificial Intelligence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6627" y="2555763"/>
            <a:ext cx="5797906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dirty="0">
                <a:latin typeface="Arial"/>
              </a:rPr>
              <a:t>Machines have entered into a new era where they</a:t>
            </a:r>
            <a:br>
              <a:rPr lang="en-US" dirty="0">
                <a:latin typeface="Arial"/>
              </a:rPr>
            </a:br>
            <a:r>
              <a:rPr lang="en-US" dirty="0">
                <a:latin typeface="Arial"/>
              </a:rPr>
              <a:t>can </a:t>
            </a:r>
            <a:r>
              <a:rPr lang="en-US" b="1" dirty="0">
                <a:latin typeface="Arial"/>
              </a:rPr>
              <a:t>"learn for themselves" </a:t>
            </a:r>
            <a:r>
              <a:rPr lang="en-US" dirty="0">
                <a:latin typeface="Arial"/>
              </a:rPr>
              <a:t>something like people</a:t>
            </a:r>
          </a:p>
          <a:p>
            <a:endParaRPr lang="en-US" dirty="0">
              <a:latin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dirty="0">
                <a:latin typeface="Arial"/>
              </a:rPr>
              <a:t>Think about how you learn - like computers you </a:t>
            </a:r>
            <a:br>
              <a:rPr lang="en-US" dirty="0">
                <a:latin typeface="Arial"/>
              </a:rPr>
            </a:br>
            <a:r>
              <a:rPr lang="en-US" dirty="0">
                <a:latin typeface="Arial"/>
              </a:rPr>
              <a:t>learn from information you receive and then process</a:t>
            </a:r>
          </a:p>
          <a:p>
            <a:endParaRPr lang="en-US" dirty="0">
              <a:latin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dirty="0">
                <a:latin typeface="Arial"/>
              </a:rPr>
              <a:t>Machines can now do this as well</a:t>
            </a:r>
          </a:p>
          <a:p>
            <a:pPr marL="285750" indent="-285750">
              <a:buFont typeface="Courier New"/>
              <a:buChar char="o"/>
            </a:pPr>
            <a:endParaRPr lang="en-US" dirty="0">
              <a:latin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dirty="0">
                <a:latin typeface="Arial"/>
              </a:rPr>
              <a:t>Things we thought required Human Intelligence</a:t>
            </a:r>
            <a:br>
              <a:rPr lang="en-US" dirty="0">
                <a:latin typeface="Arial"/>
              </a:rPr>
            </a:br>
            <a:r>
              <a:rPr lang="is-IS" dirty="0">
                <a:latin typeface="Arial"/>
              </a:rPr>
              <a:t>…</a:t>
            </a:r>
            <a:r>
              <a:rPr lang="en-US" dirty="0">
                <a:latin typeface="Arial"/>
              </a:rPr>
              <a:t>increasingly require just intelligence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840" y="2442668"/>
            <a:ext cx="2515848" cy="1675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00401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i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6627" y="1322234"/>
            <a:ext cx="790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/>
              </a:rPr>
              <a:t>The AI era of Machines outperforming in new areas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6627" y="2107544"/>
            <a:ext cx="536877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dirty="0">
                <a:latin typeface="Arial"/>
              </a:rPr>
              <a:t>Best chess player</a:t>
            </a:r>
            <a:r>
              <a:rPr lang="is-IS" dirty="0">
                <a:latin typeface="Arial"/>
              </a:rPr>
              <a:t>... </a:t>
            </a:r>
            <a:r>
              <a:rPr lang="en-US" dirty="0">
                <a:latin typeface="Arial"/>
              </a:rPr>
              <a:t>is Komodo 8 - 64-bit 4CPU</a:t>
            </a:r>
          </a:p>
          <a:p>
            <a:pPr marL="285750" indent="-285750">
              <a:buFont typeface="Courier New"/>
              <a:buChar char="o"/>
            </a:pPr>
            <a:endParaRPr lang="en-US" dirty="0">
              <a:latin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dirty="0">
                <a:latin typeface="Arial"/>
              </a:rPr>
              <a:t>Best stock traders - highly secretive AI  </a:t>
            </a:r>
            <a:br>
              <a:rPr lang="en-US" dirty="0">
                <a:latin typeface="Arial"/>
              </a:rPr>
            </a:br>
            <a:r>
              <a:rPr lang="en-US" dirty="0">
                <a:latin typeface="Arial"/>
              </a:rPr>
              <a:t>adaptions of IBM's MGD, Hewlett-Packard's ZIP</a:t>
            </a:r>
          </a:p>
          <a:p>
            <a:pPr marL="285750" indent="-285750">
              <a:buFont typeface="Courier New"/>
              <a:buChar char="o"/>
            </a:pPr>
            <a:endParaRPr lang="en-US" dirty="0">
              <a:latin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dirty="0">
                <a:latin typeface="Arial"/>
              </a:rPr>
              <a:t>Best Weather Forecaster - IBM Met </a:t>
            </a:r>
            <a:br>
              <a:rPr lang="en-US" dirty="0">
                <a:latin typeface="Arial"/>
              </a:rPr>
            </a:br>
            <a:r>
              <a:rPr lang="en-US" dirty="0">
                <a:latin typeface="Arial"/>
              </a:rPr>
              <a:t>Office Super Computer</a:t>
            </a:r>
          </a:p>
          <a:p>
            <a:pPr marL="285750" indent="-285750">
              <a:buFont typeface="Courier New"/>
              <a:buChar char="o"/>
            </a:pPr>
            <a:endParaRPr lang="en-US" dirty="0">
              <a:latin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dirty="0">
                <a:latin typeface="Arial"/>
              </a:rPr>
              <a:t>Future Best Online Marketeers</a:t>
            </a:r>
            <a:br>
              <a:rPr lang="en-US" dirty="0">
                <a:latin typeface="Arial"/>
              </a:rPr>
            </a:br>
            <a:r>
              <a:rPr lang="is-IS" dirty="0">
                <a:latin typeface="Arial"/>
              </a:rPr>
              <a:t>….</a:t>
            </a:r>
            <a:r>
              <a:rPr lang="en-US" dirty="0">
                <a:latin typeface="Arial"/>
              </a:rPr>
              <a:t>Best ecommerce Managers etc…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969" y="2107544"/>
            <a:ext cx="2728555" cy="204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41491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i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6627" y="1003211"/>
            <a:ext cx="6609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/>
              </a:rPr>
              <a:t>Basics of How AI Works - Information is key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6627" y="1551938"/>
            <a:ext cx="819326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GB" dirty="0">
                <a:latin typeface="Arial"/>
              </a:rPr>
              <a:t>AI and Machine </a:t>
            </a:r>
            <a:r>
              <a:rPr lang="en-GB" dirty="0" smtClean="0">
                <a:latin typeface="Arial"/>
              </a:rPr>
              <a:t>Learning </a:t>
            </a:r>
            <a:r>
              <a:rPr lang="en-GB" dirty="0">
                <a:latin typeface="Arial"/>
              </a:rPr>
              <a:t>are simple in principle</a:t>
            </a:r>
            <a:br>
              <a:rPr lang="en-GB" dirty="0">
                <a:latin typeface="Arial"/>
              </a:rPr>
            </a:br>
            <a:endParaRPr lang="en-GB" dirty="0">
              <a:latin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GB" dirty="0">
                <a:latin typeface="Arial"/>
              </a:rPr>
              <a:t>People have to construct the AI models</a:t>
            </a:r>
            <a:br>
              <a:rPr lang="en-GB" dirty="0">
                <a:latin typeface="Arial"/>
              </a:rPr>
            </a:br>
            <a:endParaRPr lang="en-US" dirty="0">
              <a:latin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dirty="0">
                <a:latin typeface="Arial"/>
              </a:rPr>
              <a:t>Computers and people both learn from Information</a:t>
            </a:r>
          </a:p>
          <a:p>
            <a:pPr marL="285750" indent="-285750"/>
            <a:endParaRPr lang="en-US" dirty="0">
              <a:latin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GB" dirty="0">
                <a:latin typeface="Arial"/>
              </a:rPr>
              <a:t>Computers are very good at understanding patterns</a:t>
            </a:r>
            <a:br>
              <a:rPr lang="en-GB" dirty="0">
                <a:latin typeface="Arial"/>
              </a:rPr>
            </a:br>
            <a:endParaRPr lang="en-US" dirty="0">
              <a:latin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dirty="0">
                <a:latin typeface="Arial"/>
              </a:rPr>
              <a:t>With </a:t>
            </a:r>
            <a:r>
              <a:rPr lang="en-US" b="1" dirty="0">
                <a:latin typeface="Arial"/>
              </a:rPr>
              <a:t>"perfect information" </a:t>
            </a:r>
            <a:r>
              <a:rPr lang="en-US" dirty="0">
                <a:latin typeface="Arial"/>
              </a:rPr>
              <a:t>you can begin to predict future outcomes </a:t>
            </a:r>
            <a:r>
              <a:rPr lang="en-US" dirty="0" smtClean="0">
                <a:latin typeface="Arial"/>
              </a:rPr>
              <a:t>better</a:t>
            </a:r>
            <a:r>
              <a:rPr lang="en-US" dirty="0">
                <a:latin typeface="Arial"/>
              </a:rPr>
              <a:t/>
            </a:r>
            <a:br>
              <a:rPr lang="en-US" dirty="0">
                <a:latin typeface="Arial"/>
              </a:rPr>
            </a:br>
            <a:endParaRPr lang="en-US" dirty="0">
              <a:latin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dirty="0">
                <a:latin typeface="Arial"/>
              </a:rPr>
              <a:t>Knowing what is going to happen or even a likelihood </a:t>
            </a:r>
            <a:br>
              <a:rPr lang="en-US" dirty="0">
                <a:latin typeface="Arial"/>
              </a:rPr>
            </a:br>
            <a:r>
              <a:rPr lang="en-US" dirty="0">
                <a:latin typeface="Arial"/>
              </a:rPr>
              <a:t>has huge value - in its basic form a </a:t>
            </a:r>
            <a:r>
              <a:rPr lang="en-US" b="1" dirty="0">
                <a:latin typeface="Arial"/>
              </a:rPr>
              <a:t>"Winning Bet”</a:t>
            </a:r>
            <a:br>
              <a:rPr lang="en-US" b="1" dirty="0">
                <a:latin typeface="Arial"/>
              </a:rPr>
            </a:br>
            <a:endParaRPr lang="en-US" b="1" dirty="0">
              <a:latin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dirty="0">
                <a:latin typeface="Arial"/>
              </a:rPr>
              <a:t>Not knowing an outcome in advance is simply a </a:t>
            </a:r>
            <a:br>
              <a:rPr lang="en-US" dirty="0">
                <a:latin typeface="Arial"/>
              </a:rPr>
            </a:br>
            <a:r>
              <a:rPr lang="en-US" dirty="0">
                <a:latin typeface="Arial"/>
              </a:rPr>
              <a:t>lack of information…..</a:t>
            </a:r>
          </a:p>
          <a:p>
            <a:pPr marL="285750" indent="-285750">
              <a:buFont typeface="Courier New"/>
              <a:buChar char="o"/>
            </a:pPr>
            <a:endParaRPr lang="en-US" dirty="0"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5449" r="16577"/>
          <a:stretch/>
        </p:blipFill>
        <p:spPr>
          <a:xfrm>
            <a:off x="6348100" y="1693044"/>
            <a:ext cx="2522483" cy="2089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07470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i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6627" y="1322234"/>
            <a:ext cx="5971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/>
              </a:rPr>
              <a:t>DeepAgent AI in practice in ecommerce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6627" y="1896529"/>
            <a:ext cx="625684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dirty="0">
                <a:latin typeface="Arial"/>
              </a:rPr>
              <a:t>Digital commerce contains complex data </a:t>
            </a:r>
            <a:br>
              <a:rPr lang="en-US" dirty="0">
                <a:latin typeface="Arial"/>
              </a:rPr>
            </a:br>
            <a:r>
              <a:rPr lang="en-US" dirty="0">
                <a:latin typeface="Arial"/>
              </a:rPr>
              <a:t>patterns - hidden in this data is information that </a:t>
            </a:r>
            <a:br>
              <a:rPr lang="en-US" dirty="0">
                <a:latin typeface="Arial"/>
              </a:rPr>
            </a:br>
            <a:r>
              <a:rPr lang="en-US" dirty="0">
                <a:latin typeface="Arial"/>
              </a:rPr>
              <a:t>contains a lot of value</a:t>
            </a:r>
            <a:br>
              <a:rPr lang="en-US" dirty="0">
                <a:latin typeface="Arial"/>
              </a:rPr>
            </a:br>
            <a:endParaRPr lang="en-US" dirty="0">
              <a:latin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GB" dirty="0">
                <a:latin typeface="Arial"/>
              </a:rPr>
              <a:t>We use DeepAgent AI to find these patterns </a:t>
            </a:r>
            <a:br>
              <a:rPr lang="en-GB" dirty="0">
                <a:latin typeface="Arial"/>
              </a:rPr>
            </a:br>
            <a:r>
              <a:rPr lang="en-GB" dirty="0">
                <a:latin typeface="Arial"/>
              </a:rPr>
              <a:t>to increase sales and profits on IRP ecommerce sites</a:t>
            </a:r>
            <a:br>
              <a:rPr lang="en-GB" dirty="0">
                <a:latin typeface="Arial"/>
              </a:rPr>
            </a:br>
            <a:endParaRPr lang="en-US" dirty="0">
              <a:latin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GB" dirty="0">
                <a:latin typeface="Arial"/>
              </a:rPr>
              <a:t>Each customer forms an individual fingerprint by </a:t>
            </a:r>
            <a:br>
              <a:rPr lang="en-GB" dirty="0">
                <a:latin typeface="Arial"/>
              </a:rPr>
            </a:br>
            <a:r>
              <a:rPr lang="en-GB" dirty="0">
                <a:latin typeface="Arial"/>
              </a:rPr>
              <a:t>their actions on a site</a:t>
            </a:r>
            <a:br>
              <a:rPr lang="en-GB" dirty="0">
                <a:latin typeface="Arial"/>
              </a:rPr>
            </a:br>
            <a:endParaRPr lang="en-GB" dirty="0">
              <a:latin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GB" dirty="0">
                <a:latin typeface="Arial"/>
              </a:rPr>
              <a:t>The AI can </a:t>
            </a:r>
            <a:r>
              <a:rPr lang="en-GB" dirty="0" smtClean="0">
                <a:latin typeface="Arial"/>
              </a:rPr>
              <a:t>monetise </a:t>
            </a:r>
            <a:r>
              <a:rPr lang="en-GB" dirty="0">
                <a:latin typeface="Arial"/>
              </a:rPr>
              <a:t>the information by</a:t>
            </a:r>
            <a:br>
              <a:rPr lang="en-GB" dirty="0">
                <a:latin typeface="Arial"/>
              </a:rPr>
            </a:br>
            <a:r>
              <a:rPr lang="en-GB" dirty="0">
                <a:latin typeface="Arial"/>
              </a:rPr>
              <a:t>predicting outcomes and changing the individual session</a:t>
            </a:r>
            <a:endParaRPr lang="en-US" dirty="0">
              <a:latin typeface="Arial"/>
            </a:endParaRPr>
          </a:p>
          <a:p>
            <a:pPr marL="285750" indent="-285750">
              <a:buFont typeface="Courier New"/>
              <a:buChar char="o"/>
            </a:pPr>
            <a:endParaRPr lang="en-US" dirty="0">
              <a:latin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dirty="0">
                <a:latin typeface="Arial"/>
              </a:rPr>
              <a:t>AI can understand the needle</a:t>
            </a:r>
            <a:r>
              <a:rPr lang="en-US" dirty="0" smtClean="0">
                <a:latin typeface="Arial"/>
              </a:rPr>
              <a:t>… and </a:t>
            </a:r>
            <a:r>
              <a:rPr lang="en-US" dirty="0">
                <a:latin typeface="Arial"/>
              </a:rPr>
              <a:t>the haystack</a:t>
            </a:r>
            <a:r>
              <a:rPr lang="en-US" dirty="0" smtClean="0">
                <a:latin typeface="Arial"/>
              </a:rPr>
              <a:t>…</a:t>
            </a:r>
            <a:endParaRPr lang="en-US" dirty="0"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53412"/>
          <a:stretch/>
        </p:blipFill>
        <p:spPr>
          <a:xfrm>
            <a:off x="6270929" y="2246463"/>
            <a:ext cx="2556559" cy="2392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512678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256</Words>
  <Application>Microsoft Office PowerPoint</Application>
  <PresentationFormat>On-screen Show (4:3)</PresentationFormat>
  <Paragraphs>89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2016-04-07T11:58:07Z</dcterms:created>
  <dcterms:modified xsi:type="dcterms:W3CDTF">2016-04-07T11:58:10Z</dcterms:modified>
</cp:coreProperties>
</file>