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sldIdLst>
    <p:sldId id="256" r:id="rId2"/>
    <p:sldId id="271" r:id="rId3"/>
    <p:sldId id="280" r:id="rId4"/>
    <p:sldId id="281" r:id="rId5"/>
    <p:sldId id="273" r:id="rId6"/>
    <p:sldId id="274" r:id="rId7"/>
    <p:sldId id="275" r:id="rId8"/>
    <p:sldId id="276" r:id="rId9"/>
    <p:sldId id="279" r:id="rId10"/>
    <p:sldId id="277" r:id="rId11"/>
    <p:sldId id="278" r:id="rId12"/>
    <p:sldId id="28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BF9F-2F35-6F44-B137-ACC7DC0029FB}" type="datetimeFigureOut">
              <a:rPr lang="en-US" smtClean="0"/>
              <a:t>26-Oct-16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7E85-0664-9D46-B2CB-421F5169B0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10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BF9F-2F35-6F44-B137-ACC7DC0029FB}" type="datetimeFigureOut">
              <a:rPr lang="en-US" smtClean="0"/>
              <a:t>26-Oct-16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7E85-0664-9D46-B2CB-421F5169B0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34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BF9F-2F35-6F44-B137-ACC7DC0029FB}" type="datetimeFigureOut">
              <a:rPr lang="en-US" smtClean="0"/>
              <a:t>26-Oct-16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7E85-0664-9D46-B2CB-421F5169B0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07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BF9F-2F35-6F44-B137-ACC7DC0029FB}" type="datetimeFigureOut">
              <a:rPr lang="en-US" smtClean="0"/>
              <a:t>26-Oct-16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7E85-0664-9D46-B2CB-421F5169B0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51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BF9F-2F35-6F44-B137-ACC7DC0029FB}" type="datetimeFigureOut">
              <a:rPr lang="en-US" smtClean="0"/>
              <a:t>26-Oct-16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7E85-0664-9D46-B2CB-421F5169B0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78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BF9F-2F35-6F44-B137-ACC7DC0029FB}" type="datetimeFigureOut">
              <a:rPr lang="en-US" smtClean="0"/>
              <a:t>26-Oct-16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7E85-0664-9D46-B2CB-421F5169B0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9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BF9F-2F35-6F44-B137-ACC7DC0029FB}" type="datetimeFigureOut">
              <a:rPr lang="en-US" smtClean="0"/>
              <a:t>26-Oct-16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7E85-0664-9D46-B2CB-421F5169B0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792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BF9F-2F35-6F44-B137-ACC7DC0029FB}" type="datetimeFigureOut">
              <a:rPr lang="en-US" smtClean="0"/>
              <a:t>26-Oct-16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7E85-0664-9D46-B2CB-421F5169B0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69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BF9F-2F35-6F44-B137-ACC7DC0029FB}" type="datetimeFigureOut">
              <a:rPr lang="en-US" smtClean="0"/>
              <a:t>26-Oct-16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7E85-0664-9D46-B2CB-421F5169B0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551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BF9F-2F35-6F44-B137-ACC7DC0029FB}" type="datetimeFigureOut">
              <a:rPr lang="en-US" smtClean="0"/>
              <a:t>26-Oct-16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7E85-0664-9D46-B2CB-421F5169B0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5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BF9F-2F35-6F44-B137-ACC7DC0029FB}" type="datetimeFigureOut">
              <a:rPr lang="en-US" smtClean="0"/>
              <a:t>26-Oct-16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7E85-0664-9D46-B2CB-421F5169B0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57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2BF9F-2F35-6F44-B137-ACC7DC0029FB}" type="datetimeFigureOut">
              <a:rPr lang="en-US" smtClean="0"/>
              <a:t>26-Oct-16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F7E85-0664-9D46-B2CB-421F5169B0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198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299736"/>
            <a:ext cx="8127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Understanding Ecommerce Reporting for Accountants </a:t>
            </a:r>
            <a:br>
              <a:rPr lang="en-GB" sz="3200" b="1" dirty="0">
                <a:solidFill>
                  <a:schemeClr val="bg1"/>
                </a:solidFill>
              </a:rPr>
            </a:br>
            <a:r>
              <a:rPr lang="en-GB" sz="3200" b="1" dirty="0">
                <a:solidFill>
                  <a:schemeClr val="bg1"/>
                </a:solidFill>
              </a:rPr>
              <a:t>&amp; Maximising Ecommerce Sales for Business</a:t>
            </a:r>
          </a:p>
        </p:txBody>
      </p:sp>
    </p:spTree>
    <p:extLst>
      <p:ext uri="{BB962C8B-B14F-4D97-AF65-F5344CB8AC3E}">
        <p14:creationId xmlns:p14="http://schemas.microsoft.com/office/powerpoint/2010/main" val="293040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R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543" y="1195812"/>
            <a:ext cx="806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/>
                <a:ea typeface="ＭＳ Ｐゴシック" charset="0"/>
                <a:cs typeface="Arial"/>
              </a:rPr>
              <a:t>Online Marketing is a Cost of Sale and not an Overhead</a:t>
            </a:r>
            <a:endParaRPr lang="en-GB" sz="1600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7999" y="4606314"/>
            <a:ext cx="7881330" cy="1468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75000"/>
              <a:buNone/>
            </a:pPr>
            <a:r>
              <a:rPr lang="en-US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Like Retail or any other selling format – Ecommerce is just basic MATHS.  The big difference is that the selling channel is intangible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081728"/>
              </p:ext>
            </p:extLst>
          </p:nvPr>
        </p:nvGraphicFramePr>
        <p:xfrm>
          <a:off x="470904" y="1868591"/>
          <a:ext cx="7848869" cy="2480310"/>
        </p:xfrm>
        <a:graphic>
          <a:graphicData uri="http://schemas.openxmlformats.org/drawingml/2006/table">
            <a:tbl>
              <a:tblPr/>
              <a:tblGrid>
                <a:gridCol w="1121267">
                  <a:extLst>
                    <a:ext uri="{9D8B030D-6E8A-4147-A177-3AD203B41FA5}">
                      <a16:colId xmlns="" xmlns:a16="http://schemas.microsoft.com/office/drawing/2014/main" val="2582210049"/>
                    </a:ext>
                  </a:extLst>
                </a:gridCol>
                <a:gridCol w="1121267">
                  <a:extLst>
                    <a:ext uri="{9D8B030D-6E8A-4147-A177-3AD203B41FA5}">
                      <a16:colId xmlns="" xmlns:a16="http://schemas.microsoft.com/office/drawing/2014/main" val="2779706005"/>
                    </a:ext>
                  </a:extLst>
                </a:gridCol>
                <a:gridCol w="1121267">
                  <a:extLst>
                    <a:ext uri="{9D8B030D-6E8A-4147-A177-3AD203B41FA5}">
                      <a16:colId xmlns="" xmlns:a16="http://schemas.microsoft.com/office/drawing/2014/main" val="4241008404"/>
                    </a:ext>
                  </a:extLst>
                </a:gridCol>
                <a:gridCol w="1121267">
                  <a:extLst>
                    <a:ext uri="{9D8B030D-6E8A-4147-A177-3AD203B41FA5}">
                      <a16:colId xmlns="" xmlns:a16="http://schemas.microsoft.com/office/drawing/2014/main" val="560327609"/>
                    </a:ext>
                  </a:extLst>
                </a:gridCol>
                <a:gridCol w="1121267">
                  <a:extLst>
                    <a:ext uri="{9D8B030D-6E8A-4147-A177-3AD203B41FA5}">
                      <a16:colId xmlns="" xmlns:a16="http://schemas.microsoft.com/office/drawing/2014/main" val="2560859829"/>
                    </a:ext>
                  </a:extLst>
                </a:gridCol>
                <a:gridCol w="1121267">
                  <a:extLst>
                    <a:ext uri="{9D8B030D-6E8A-4147-A177-3AD203B41FA5}">
                      <a16:colId xmlns="" xmlns:a16="http://schemas.microsoft.com/office/drawing/2014/main" val="1127904101"/>
                    </a:ext>
                  </a:extLst>
                </a:gridCol>
                <a:gridCol w="1121267">
                  <a:extLst>
                    <a:ext uri="{9D8B030D-6E8A-4147-A177-3AD203B41FA5}">
                      <a16:colId xmlns="" xmlns:a16="http://schemas.microsoft.com/office/drawing/2014/main" val="21306951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103C55"/>
                          </a:solidFill>
                          <a:effectLst/>
                        </a:rPr>
                        <a:t>DATE</a:t>
                      </a: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103C55"/>
                          </a:solidFill>
                          <a:effectLst/>
                        </a:rPr>
                        <a:t>ONLINE SALES</a:t>
                      </a: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103C55"/>
                          </a:solidFill>
                          <a:effectLst/>
                        </a:rPr>
                        <a:t>ONLINE MARKETING SPEND</a:t>
                      </a: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103C55"/>
                          </a:solidFill>
                          <a:effectLst/>
                        </a:rPr>
                        <a:t>COST PER ACQUISITION %</a:t>
                      </a: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103C55"/>
                          </a:solidFill>
                          <a:effectLst/>
                        </a:rPr>
                        <a:t>OPERATING PROFIT MARGIN</a:t>
                      </a: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103C55"/>
                          </a:solidFill>
                          <a:effectLst/>
                        </a:rPr>
                        <a:t>PROFIT CALCULATION SALES- COST</a:t>
                      </a: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103C55"/>
                          </a:solidFill>
                          <a:effectLst/>
                        </a:rPr>
                        <a:t>ACTUAL</a:t>
                      </a:r>
                      <a:br>
                        <a:rPr lang="en-US" sz="1200" dirty="0">
                          <a:solidFill>
                            <a:srgbClr val="103C55"/>
                          </a:solidFill>
                          <a:effectLst/>
                        </a:rPr>
                      </a:br>
                      <a:r>
                        <a:rPr lang="en-US" sz="1200" dirty="0">
                          <a:solidFill>
                            <a:srgbClr val="103C55"/>
                          </a:solidFill>
                          <a:effectLst/>
                        </a:rPr>
                        <a:t>PROFIT</a:t>
                      </a: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4862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July 2015 Online Sales</a:t>
                      </a: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£100,000</a:t>
                      </a: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£5,000</a:t>
                      </a: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5%</a:t>
                      </a: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15%</a:t>
                      </a: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15,000-5,000</a:t>
                      </a: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</a:rPr>
                        <a:t>£10,000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8742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July 2016 Online Sales</a:t>
                      </a: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£200,000</a:t>
                      </a: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£10,000</a:t>
                      </a: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5%</a:t>
                      </a: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15%</a:t>
                      </a: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30,000-10,000</a:t>
                      </a: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</a:rPr>
                        <a:t>£20,000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5334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894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R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543" y="1195812"/>
            <a:ext cx="806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6600"/>
                </a:solidFill>
                <a:latin typeface="Arial"/>
                <a:ea typeface="ＭＳ Ｐゴシック" charset="0"/>
                <a:cs typeface="Arial"/>
              </a:rPr>
              <a:t>Some Key Takeaways</a:t>
            </a:r>
            <a:endParaRPr lang="en-GB" sz="1600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7999" y="1793334"/>
            <a:ext cx="7881330" cy="4281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i="1" dirty="0">
                <a:solidFill>
                  <a:srgbClr val="000000"/>
                </a:solidFill>
              </a:rPr>
              <a:t>Accountants as in all parts of business – are key to Ecommerce success</a:t>
            </a:r>
            <a:r>
              <a:rPr lang="en-GB" sz="1800" dirty="0">
                <a:solidFill>
                  <a:srgbClr val="000000"/>
                </a:solidFill>
              </a:rPr>
              <a:t/>
            </a:r>
            <a:br>
              <a:rPr lang="en-GB" sz="1800" dirty="0">
                <a:solidFill>
                  <a:srgbClr val="000000"/>
                </a:solidFill>
              </a:rPr>
            </a:br>
            <a:r>
              <a:rPr lang="en-GB" sz="1800" dirty="0">
                <a:solidFill>
                  <a:srgbClr val="000000"/>
                </a:solidFill>
              </a:rPr>
              <a:t/>
            </a:r>
            <a:br>
              <a:rPr lang="en-GB" sz="1800" dirty="0">
                <a:solidFill>
                  <a:srgbClr val="000000"/>
                </a:solidFill>
              </a:rPr>
            </a:br>
            <a:r>
              <a:rPr lang="en-GB" sz="1800" dirty="0">
                <a:solidFill>
                  <a:srgbClr val="000000"/>
                </a:solidFill>
              </a:rPr>
              <a:t>The right reporting is required – CPA% based</a:t>
            </a:r>
          </a:p>
          <a:p>
            <a:pPr marL="0" indent="0">
              <a:buNone/>
            </a:pPr>
            <a:endParaRPr lang="en-GB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</a:rPr>
              <a:t>Judgements should be numbers based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</a:rPr>
              <a:t/>
            </a:r>
            <a:br>
              <a:rPr lang="en-GB" sz="1800" dirty="0">
                <a:solidFill>
                  <a:srgbClr val="000000"/>
                </a:solidFill>
              </a:rPr>
            </a:br>
            <a:r>
              <a:rPr lang="en-GB" sz="1800" dirty="0">
                <a:solidFill>
                  <a:srgbClr val="000000"/>
                </a:solidFill>
              </a:rPr>
              <a:t>Pick Service providers based off their proven track record</a:t>
            </a:r>
          </a:p>
          <a:p>
            <a:pPr marL="0" indent="0">
              <a:buNone/>
            </a:pPr>
            <a:endParaRPr lang="en-GB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</a:rPr>
              <a:t>Online marketing is a Cost of Sale and not an overhead</a:t>
            </a:r>
            <a:br>
              <a:rPr lang="en-GB" sz="1800" dirty="0">
                <a:solidFill>
                  <a:srgbClr val="000000"/>
                </a:solidFill>
              </a:rPr>
            </a:br>
            <a:r>
              <a:rPr lang="en-GB" sz="1800" dirty="0">
                <a:solidFill>
                  <a:srgbClr val="000000"/>
                </a:solidFill>
              </a:rPr>
              <a:t/>
            </a:r>
            <a:br>
              <a:rPr lang="en-GB" sz="1800" dirty="0">
                <a:solidFill>
                  <a:srgbClr val="000000"/>
                </a:solidFill>
              </a:rPr>
            </a:br>
            <a:r>
              <a:rPr lang="en-GB" sz="1800" dirty="0">
                <a:solidFill>
                  <a:srgbClr val="000000"/>
                </a:solidFill>
              </a:rPr>
              <a:t>Services need to be measured consistently and compared</a:t>
            </a:r>
            <a:br>
              <a:rPr lang="en-GB" sz="1800" dirty="0">
                <a:solidFill>
                  <a:srgbClr val="000000"/>
                </a:solidFill>
              </a:rPr>
            </a:br>
            <a:r>
              <a:rPr lang="en-GB" sz="1800" dirty="0">
                <a:solidFill>
                  <a:srgbClr val="000000"/>
                </a:solidFill>
              </a:rPr>
              <a:t/>
            </a:r>
            <a:br>
              <a:rPr lang="en-GB" sz="1800" dirty="0">
                <a:solidFill>
                  <a:srgbClr val="000000"/>
                </a:solidFill>
              </a:rPr>
            </a:br>
            <a:r>
              <a:rPr lang="en-GB" sz="1800" b="1" dirty="0">
                <a:solidFill>
                  <a:srgbClr val="000000"/>
                </a:solidFill>
              </a:rPr>
              <a:t>SUCCESS IS SYSTEMATIC AND NUMBERS BASED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9135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R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852" y="1195812"/>
            <a:ext cx="8063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Understanding Ecommerce Reporting for Accountants </a:t>
            </a:r>
            <a:b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&amp; Maximising Ecommerce Sales for Business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7999" y="1793334"/>
            <a:ext cx="7881330" cy="4281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i="1" dirty="0">
                <a:solidFill>
                  <a:srgbClr val="000000"/>
                </a:solidFill>
              </a:rPr>
              <a:t/>
            </a:r>
            <a:br>
              <a:rPr lang="en-GB" sz="1800" i="1" dirty="0">
                <a:solidFill>
                  <a:srgbClr val="000000"/>
                </a:solidFill>
              </a:rPr>
            </a:br>
            <a:r>
              <a:rPr lang="en-GB" sz="1800" i="1" dirty="0">
                <a:solidFill>
                  <a:srgbClr val="000000"/>
                </a:solidFill>
              </a:rPr>
              <a:t>Thanks for listening</a:t>
            </a:r>
          </a:p>
          <a:p>
            <a:pPr marL="0" indent="0" algn="ctr">
              <a:buNone/>
            </a:pPr>
            <a:endParaRPr lang="en-GB" sz="1800" i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GB" sz="2800" b="1" i="1" dirty="0">
                <a:solidFill>
                  <a:srgbClr val="000000"/>
                </a:solidFill>
              </a:rPr>
              <a:t>We believe that accountants should play a lead role in ecommerce decision making because success is a formula and primarily numbers based</a:t>
            </a:r>
          </a:p>
          <a:p>
            <a:pPr marL="0" indent="0" algn="ctr">
              <a:buNone/>
            </a:pPr>
            <a:r>
              <a:rPr lang="en-GB" sz="1800" i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/>
            </a:r>
            <a:br>
              <a:rPr lang="en-GB" sz="1800" i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GB" sz="1800" i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We have a number of further articles about accounting in ecommerce on </a:t>
            </a:r>
            <a:br>
              <a:rPr lang="en-GB" sz="1800" i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GB" sz="1800" i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/>
            </a:r>
            <a:br>
              <a:rPr lang="en-GB" sz="1800" i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GB" sz="1800" i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www.irpcommerce.com</a:t>
            </a:r>
            <a:endParaRPr lang="en-US" sz="18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2225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R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191" y="1537343"/>
            <a:ext cx="67764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6600"/>
                </a:solidFill>
                <a:latin typeface="Arial"/>
                <a:ea typeface="ＭＳ Ｐゴシック" charset="0"/>
                <a:cs typeface="Arial"/>
              </a:rPr>
              <a:t>Overview of Today’s Presentation</a:t>
            </a:r>
          </a:p>
          <a:p>
            <a:endParaRPr lang="en-GB" b="1" dirty="0">
              <a:solidFill>
                <a:srgbClr val="FF902C"/>
              </a:solidFill>
              <a:latin typeface="Arial"/>
              <a:ea typeface="ＭＳ Ｐゴシック" charset="0"/>
              <a:cs typeface="Arial"/>
            </a:endParaRPr>
          </a:p>
          <a:p>
            <a:pPr eaLnBrk="0" fontAlgn="base" hangingPunct="0">
              <a:spcAft>
                <a:spcPct val="0"/>
              </a:spcAft>
              <a:buClr>
                <a:schemeClr val="tx1"/>
              </a:buClr>
              <a:buSzPct val="75000"/>
            </a:pPr>
            <a:r>
              <a:rPr lang="en-GB" dirty="0">
                <a:latin typeface="Arial"/>
                <a:ea typeface="ＭＳ Ｐゴシック" charset="0"/>
                <a:cs typeface="Arial"/>
              </a:rPr>
              <a:t>Introduction to some basic eCommerce theory</a:t>
            </a:r>
            <a:br>
              <a:rPr lang="en-GB" dirty="0">
                <a:latin typeface="Arial"/>
                <a:ea typeface="ＭＳ Ｐゴシック" charset="0"/>
                <a:cs typeface="Arial"/>
              </a:rPr>
            </a:br>
            <a:r>
              <a:rPr lang="en-GB" dirty="0">
                <a:latin typeface="Arial"/>
                <a:ea typeface="ＭＳ Ｐゴシック" charset="0"/>
                <a:cs typeface="Arial"/>
              </a:rPr>
              <a:t/>
            </a:r>
            <a:br>
              <a:rPr lang="en-GB" dirty="0">
                <a:latin typeface="Arial"/>
                <a:ea typeface="ＭＳ Ｐゴシック" charset="0"/>
                <a:cs typeface="Arial"/>
              </a:rPr>
            </a:br>
            <a:r>
              <a:rPr lang="en-GB" dirty="0">
                <a:latin typeface="Arial"/>
                <a:ea typeface="ＭＳ Ｐゴシック" charset="0"/>
                <a:cs typeface="Arial"/>
              </a:rPr>
              <a:t>Introduction to the key elements of eCommerce Success</a:t>
            </a:r>
            <a:endParaRPr lang="en-US" dirty="0">
              <a:latin typeface="Arial"/>
              <a:ea typeface="ＭＳ Ｐゴシック" charset="0"/>
              <a:cs typeface="Arial"/>
            </a:endParaRPr>
          </a:p>
          <a:p>
            <a:pPr eaLnBrk="0" fontAlgn="base" hangingPunct="0"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en-US" dirty="0">
              <a:latin typeface="Arial"/>
              <a:ea typeface="ＭＳ Ｐゴシック" charset="0"/>
              <a:cs typeface="Arial"/>
            </a:endParaRPr>
          </a:p>
          <a:p>
            <a:pPr eaLnBrk="0" fontAlgn="base" hangingPunct="0">
              <a:spcAft>
                <a:spcPct val="0"/>
              </a:spcAft>
              <a:buClr>
                <a:schemeClr val="tx1"/>
              </a:buClr>
              <a:buSzPct val="75000"/>
            </a:pPr>
            <a:r>
              <a:rPr lang="en-GB" dirty="0">
                <a:latin typeface="Arial"/>
                <a:ea typeface="ＭＳ Ｐゴシック" charset="0"/>
                <a:cs typeface="Arial"/>
              </a:rPr>
              <a:t>Introduction to a Cost of Sale model for online marketing</a:t>
            </a:r>
          </a:p>
          <a:p>
            <a:pPr eaLnBrk="0" fontAlgn="base" hangingPunct="0">
              <a:spcAft>
                <a:spcPct val="0"/>
              </a:spcAft>
              <a:buClr>
                <a:schemeClr val="tx1"/>
              </a:buClr>
              <a:buSzPct val="75000"/>
            </a:pPr>
            <a:endParaRPr lang="en-GB" dirty="0">
              <a:latin typeface="Arial"/>
              <a:ea typeface="ＭＳ Ｐゴシック" charset="0"/>
              <a:cs typeface="Arial"/>
            </a:endParaRPr>
          </a:p>
          <a:p>
            <a:pPr eaLnBrk="0" fontAlgn="base" hangingPunct="0">
              <a:spcAft>
                <a:spcPct val="0"/>
              </a:spcAft>
              <a:buClr>
                <a:schemeClr val="tx1"/>
              </a:buClr>
              <a:buSzPct val="75000"/>
            </a:pPr>
            <a:r>
              <a:rPr lang="en-GB" dirty="0">
                <a:latin typeface="Arial"/>
                <a:ea typeface="ＭＳ Ｐゴシック" charset="0"/>
                <a:cs typeface="Arial"/>
              </a:rPr>
              <a:t>Conclusion</a:t>
            </a:r>
          </a:p>
          <a:p>
            <a:pPr eaLnBrk="0" fontAlgn="base" hangingPunct="0">
              <a:spcAft>
                <a:spcPct val="0"/>
              </a:spcAft>
              <a:buClr>
                <a:schemeClr val="tx1"/>
              </a:buClr>
              <a:buSzPct val="75000"/>
            </a:pPr>
            <a:endParaRPr lang="en-GB" dirty="0">
              <a:latin typeface="Arial"/>
              <a:ea typeface="ＭＳ Ｐゴシック" charset="0"/>
              <a:cs typeface="Arial"/>
            </a:endParaRPr>
          </a:p>
          <a:p>
            <a:pPr eaLnBrk="0" fontAlgn="base" hangingPunct="0">
              <a:spcAft>
                <a:spcPct val="0"/>
              </a:spcAft>
              <a:buClr>
                <a:schemeClr val="tx1"/>
              </a:buClr>
              <a:buSzPct val="75000"/>
            </a:pPr>
            <a:r>
              <a:rPr lang="en-GB" dirty="0">
                <a:latin typeface="Arial"/>
                <a:ea typeface="ＭＳ Ｐゴシック" charset="0"/>
                <a:cs typeface="Arial"/>
              </a:rPr>
              <a:t>Q&amp;A.</a:t>
            </a:r>
          </a:p>
        </p:txBody>
      </p:sp>
    </p:spTree>
    <p:extLst>
      <p:ext uri="{BB962C8B-B14F-4D97-AF65-F5344CB8AC3E}">
        <p14:creationId xmlns:p14="http://schemas.microsoft.com/office/powerpoint/2010/main" val="4053794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R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83047" y="1019638"/>
            <a:ext cx="7704856" cy="44644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 eaLnBrk="0" fontAlgn="base" hangingPunct="0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75000"/>
            </a:pPr>
            <a:r>
              <a:rPr lang="en-GB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The IRP ecommerce platform has transacted &gt; 1,000,000,000 GBP for companies in NI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/>
            </a:r>
            <a:b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/>
            </a:r>
            <a:b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/>
            </a:r>
            <a:b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This has led to a numbers based approach to Ecommerce</a:t>
            </a:r>
          </a:p>
          <a:p>
            <a:pPr marL="0" lvl="1" algn="l" eaLnBrk="0" fontAlgn="base" hangingPunct="0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75000"/>
            </a:pPr>
            <a:endParaRPr lang="en-GB" sz="18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0" lvl="1" algn="l" eaLnBrk="0" fontAlgn="base" hangingPunct="0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75000"/>
            </a:pPr>
            <a: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Ecommerce is not just about having the right </a:t>
            </a:r>
            <a:r>
              <a:rPr lang="en-GB" sz="1800" b="1" dirty="0">
                <a:solidFill>
                  <a:srgbClr val="FF6600"/>
                </a:solidFill>
                <a:latin typeface="Arial"/>
                <a:ea typeface="ＭＳ Ｐゴシック" charset="0"/>
                <a:cs typeface="Arial"/>
              </a:rPr>
              <a:t>technology</a:t>
            </a:r>
            <a:r>
              <a:rPr lang="en-GB" sz="1800" b="1" dirty="0">
                <a:solidFill>
                  <a:srgbClr val="FF902C"/>
                </a:solidFill>
                <a:latin typeface="Arial"/>
                <a:ea typeface="ＭＳ Ｐゴシック" charset="0"/>
                <a:cs typeface="Arial"/>
              </a:rPr>
              <a:t>.</a:t>
            </a:r>
          </a:p>
          <a:p>
            <a:pPr marL="0" lvl="1" algn="l" eaLnBrk="0" fontAlgn="base" hangingPunct="0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75000"/>
            </a:pPr>
            <a:r>
              <a:rPr lang="en-GB" sz="32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It’s about maximising </a:t>
            </a:r>
            <a:r>
              <a:rPr lang="en-GB" sz="3200" b="1" dirty="0">
                <a:solidFill>
                  <a:srgbClr val="FF6600"/>
                </a:solidFill>
                <a:latin typeface="Arial"/>
                <a:ea typeface="ＭＳ Ｐゴシック" charset="0"/>
                <a:cs typeface="Arial"/>
              </a:rPr>
              <a:t>sales</a:t>
            </a:r>
            <a:r>
              <a:rPr lang="en-GB" sz="32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and </a:t>
            </a:r>
            <a:r>
              <a:rPr lang="en-GB" sz="3200" b="1" dirty="0">
                <a:solidFill>
                  <a:srgbClr val="FF6600"/>
                </a:solidFill>
                <a:latin typeface="Arial"/>
                <a:ea typeface="ＭＳ Ｐゴシック" charset="0"/>
                <a:cs typeface="Arial"/>
              </a:rPr>
              <a:t>profits.</a:t>
            </a:r>
          </a:p>
          <a:p>
            <a:pPr marL="0" lvl="1" algn="l" eaLnBrk="0" fontAlgn="base" hangingPunct="0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75000"/>
            </a:pPr>
            <a: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The right eCommerce Technology and the correct accounting framework work to systemise eCommerce success</a:t>
            </a:r>
          </a:p>
          <a:p>
            <a:pPr marL="0" lvl="1" algn="l" eaLnBrk="0" fontAlgn="base" hangingPunct="0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75000"/>
            </a:pPr>
            <a: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/>
            </a:r>
            <a:b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endParaRPr lang="en-GB" sz="18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0" lvl="1" algn="l" eaLnBrk="0" fontAlgn="base" hangingPunct="0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75000"/>
            </a:pPr>
            <a:r>
              <a:rPr lang="en-GB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IRP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– </a:t>
            </a:r>
            <a:r>
              <a:rPr lang="en-GB" sz="1800" dirty="0">
                <a:solidFill>
                  <a:srgbClr val="3B6F7F"/>
                </a:solidFill>
                <a:latin typeface="Arial"/>
                <a:ea typeface="ＭＳ Ｐゴシック" charset="0"/>
                <a:cs typeface="Arial"/>
              </a:rPr>
              <a:t>TECHNOLOGY</a:t>
            </a:r>
            <a:r>
              <a:rPr lang="en-GB" sz="1800" dirty="0">
                <a:solidFill>
                  <a:srgbClr val="7F7F7F"/>
                </a:solidFill>
                <a:latin typeface="Arial"/>
                <a:ea typeface="ＭＳ Ｐゴシック" charset="0"/>
                <a:cs typeface="Arial"/>
              </a:rPr>
              <a:t> | </a:t>
            </a:r>
            <a:r>
              <a:rPr lang="en-GB" sz="1800" dirty="0">
                <a:solidFill>
                  <a:srgbClr val="E73031"/>
                </a:solidFill>
                <a:latin typeface="Arial"/>
                <a:ea typeface="ＭＳ Ｐゴシック" charset="0"/>
                <a:cs typeface="Arial"/>
              </a:rPr>
              <a:t>PEOPLE</a:t>
            </a:r>
            <a:r>
              <a:rPr lang="en-GB" sz="1800" dirty="0">
                <a:solidFill>
                  <a:srgbClr val="7F7F7F"/>
                </a:solidFill>
                <a:latin typeface="Arial"/>
                <a:ea typeface="ＭＳ Ｐゴシック" charset="0"/>
                <a:cs typeface="Arial"/>
              </a:rPr>
              <a:t> | </a:t>
            </a:r>
            <a:r>
              <a:rPr lang="en-GB" sz="1800" dirty="0">
                <a:solidFill>
                  <a:srgbClr val="FF6600"/>
                </a:solidFill>
                <a:latin typeface="Arial"/>
                <a:ea typeface="ＭＳ Ｐゴシック" charset="0"/>
                <a:cs typeface="Arial"/>
              </a:rPr>
              <a:t>INTELLIGENCE</a:t>
            </a:r>
            <a:endParaRPr lang="en-GB" sz="4400" i="1" dirty="0">
              <a:solidFill>
                <a:srgbClr val="FF66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1130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R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83047" y="981512"/>
            <a:ext cx="7704856" cy="5089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 eaLnBrk="0" fontAlgn="base" hangingPunct="0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75000"/>
            </a:pPr>
            <a:r>
              <a:rPr lang="en-GB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About the Ecommerce Market &amp; How Companies should respond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/>
            </a:r>
            <a:b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/>
            </a:r>
            <a:b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The eCommerce channel is growing</a:t>
            </a:r>
          </a:p>
          <a:p>
            <a:pPr marL="0" lvl="1" algn="l" eaLnBrk="0" fontAlgn="base" hangingPunct="0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75000"/>
            </a:pPr>
            <a: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/>
            </a:r>
            <a:b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It is important that companies act as barriers to entry are growing</a:t>
            </a:r>
          </a:p>
          <a:p>
            <a:pPr marL="0" lvl="1" algn="l" eaLnBrk="0" fontAlgn="base" hangingPunct="0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75000"/>
            </a:pPr>
            <a: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/>
            </a:r>
            <a:b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To succeed a company must be -  ambitious, operationally capable, and in a good market….</a:t>
            </a:r>
            <a:b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/>
            </a:r>
            <a:b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GB" sz="1800" i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If the above traits are there 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– they have to follow a formula to succeed</a:t>
            </a:r>
            <a:b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/>
            </a:r>
            <a:b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GB" sz="1800" i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Accountants are well placed to understand ecommerce as it is a very numbers driven environment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/>
            </a:r>
            <a:b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</a:p>
          <a:p>
            <a:pPr marL="0" lvl="1" algn="l" eaLnBrk="0" fontAlgn="base" hangingPunct="0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75000"/>
            </a:pPr>
            <a:r>
              <a:rPr lang="en-GB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IRP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– </a:t>
            </a:r>
            <a:r>
              <a:rPr lang="en-GB" sz="1800" dirty="0">
                <a:solidFill>
                  <a:srgbClr val="3B6F7F"/>
                </a:solidFill>
                <a:latin typeface="Arial"/>
                <a:ea typeface="ＭＳ Ｐゴシック" charset="0"/>
                <a:cs typeface="Arial"/>
              </a:rPr>
              <a:t>TECHNOLOGY</a:t>
            </a:r>
            <a:r>
              <a:rPr lang="en-GB" sz="1800" dirty="0">
                <a:solidFill>
                  <a:srgbClr val="7F7F7F"/>
                </a:solidFill>
                <a:latin typeface="Arial"/>
                <a:ea typeface="ＭＳ Ｐゴシック" charset="0"/>
                <a:cs typeface="Arial"/>
              </a:rPr>
              <a:t> | </a:t>
            </a:r>
            <a:r>
              <a:rPr lang="en-GB" sz="1800" dirty="0">
                <a:solidFill>
                  <a:srgbClr val="E73031"/>
                </a:solidFill>
                <a:latin typeface="Arial"/>
                <a:ea typeface="ＭＳ Ｐゴシック" charset="0"/>
                <a:cs typeface="Arial"/>
              </a:rPr>
              <a:t>PEOPLE</a:t>
            </a:r>
            <a:r>
              <a:rPr lang="en-GB" sz="1800" dirty="0">
                <a:solidFill>
                  <a:srgbClr val="7F7F7F"/>
                </a:solidFill>
                <a:latin typeface="Arial"/>
                <a:ea typeface="ＭＳ Ｐゴシック" charset="0"/>
                <a:cs typeface="Arial"/>
              </a:rPr>
              <a:t> | </a:t>
            </a:r>
            <a:r>
              <a:rPr lang="en-GB" sz="1800" dirty="0">
                <a:solidFill>
                  <a:srgbClr val="FF6600"/>
                </a:solidFill>
                <a:latin typeface="Arial"/>
                <a:ea typeface="ＭＳ Ｐゴシック" charset="0"/>
                <a:cs typeface="Arial"/>
              </a:rPr>
              <a:t>INTELLIGENCE</a:t>
            </a:r>
            <a:endParaRPr lang="en-GB" sz="4400" i="1" dirty="0">
              <a:solidFill>
                <a:srgbClr val="FF66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6091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R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191" y="1241349"/>
            <a:ext cx="8346639" cy="429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6600"/>
                </a:solidFill>
                <a:latin typeface="Arial"/>
                <a:ea typeface="ＭＳ Ｐゴシック" charset="0"/>
                <a:cs typeface="Arial"/>
              </a:rPr>
              <a:t>Introduction to Some Basic Ecommerce Theory</a:t>
            </a:r>
          </a:p>
          <a:p>
            <a:endParaRPr lang="en-GB" b="1" dirty="0">
              <a:solidFill>
                <a:srgbClr val="FF902C"/>
              </a:solidFill>
              <a:latin typeface="Arial"/>
              <a:ea typeface="ＭＳ Ｐゴシック" charset="0"/>
              <a:cs typeface="Arial"/>
            </a:endParaRPr>
          </a:p>
          <a:p>
            <a:endParaRPr lang="en-GB" b="1" dirty="0">
              <a:solidFill>
                <a:srgbClr val="FF902C"/>
              </a:solidFill>
              <a:latin typeface="Arial"/>
              <a:ea typeface="ＭＳ Ｐゴシック" charset="0"/>
              <a:cs typeface="Arial"/>
            </a:endParaRPr>
          </a:p>
          <a:p>
            <a:endParaRPr lang="en-GB" b="1" dirty="0">
              <a:solidFill>
                <a:srgbClr val="FF902C"/>
              </a:solidFill>
              <a:latin typeface="Arial"/>
              <a:ea typeface="ＭＳ Ｐゴシック" charset="0"/>
              <a:cs typeface="Arial"/>
            </a:endParaRPr>
          </a:p>
          <a:p>
            <a:endParaRPr lang="en-GB" b="1" dirty="0">
              <a:solidFill>
                <a:srgbClr val="FF902C"/>
              </a:solidFill>
              <a:latin typeface="Arial"/>
              <a:ea typeface="ＭＳ Ｐゴシック" charset="0"/>
              <a:cs typeface="Arial"/>
            </a:endParaRPr>
          </a:p>
          <a:p>
            <a:endParaRPr lang="en-GB" b="1" dirty="0">
              <a:solidFill>
                <a:srgbClr val="FF902C"/>
              </a:solidFill>
              <a:latin typeface="Arial"/>
              <a:ea typeface="ＭＳ Ｐゴシック" charset="0"/>
              <a:cs typeface="Arial"/>
            </a:endParaRPr>
          </a:p>
          <a:p>
            <a:endParaRPr lang="en-GB" b="1" dirty="0">
              <a:solidFill>
                <a:srgbClr val="FF902C"/>
              </a:solidFill>
              <a:latin typeface="Arial"/>
              <a:ea typeface="ＭＳ Ｐゴシック" charset="0"/>
              <a:cs typeface="Arial"/>
            </a:endParaRPr>
          </a:p>
          <a:p>
            <a:endParaRPr lang="en-GB" b="1" dirty="0">
              <a:solidFill>
                <a:srgbClr val="FF902C"/>
              </a:solidFill>
              <a:latin typeface="Arial"/>
              <a:ea typeface="ＭＳ Ｐゴシック" charset="0"/>
              <a:cs typeface="Arial"/>
            </a:endParaRPr>
          </a:p>
          <a:p>
            <a:endParaRPr lang="en-GB" b="1" dirty="0">
              <a:solidFill>
                <a:srgbClr val="FF902C"/>
              </a:solidFill>
              <a:latin typeface="Arial"/>
              <a:ea typeface="ＭＳ Ｐゴシック" charset="0"/>
              <a:cs typeface="Arial"/>
            </a:endParaRPr>
          </a:p>
          <a:p>
            <a:endParaRPr lang="en-GB" b="1" dirty="0">
              <a:solidFill>
                <a:srgbClr val="FF902C"/>
              </a:solidFill>
              <a:latin typeface="Arial"/>
              <a:ea typeface="ＭＳ Ｐゴシック" charset="0"/>
              <a:cs typeface="Arial"/>
            </a:endParaRPr>
          </a:p>
          <a:p>
            <a:endParaRPr lang="en-GB" b="1" dirty="0">
              <a:latin typeface="Arial"/>
              <a:ea typeface="ＭＳ Ｐゴシック" charset="0"/>
              <a:cs typeface="Arial"/>
            </a:endParaRPr>
          </a:p>
          <a:p>
            <a:endParaRPr lang="en-GB" b="1" dirty="0">
              <a:latin typeface="Arial"/>
              <a:ea typeface="ＭＳ Ｐゴシック" charset="0"/>
              <a:cs typeface="Arial"/>
            </a:endParaRPr>
          </a:p>
          <a:p>
            <a:endParaRPr lang="en-GB" b="1" dirty="0">
              <a:latin typeface="Arial"/>
              <a:ea typeface="ＭＳ Ｐゴシック" charset="0"/>
              <a:cs typeface="Arial"/>
            </a:endParaRPr>
          </a:p>
          <a:p>
            <a:pPr eaLnBrk="0" fontAlgn="base" hangingPunct="0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75000"/>
              <a:buNone/>
            </a:pPr>
            <a:r>
              <a:rPr lang="en-US" dirty="0">
                <a:latin typeface="Arial"/>
                <a:ea typeface="ＭＳ Ｐゴシック" charset="0"/>
                <a:cs typeface="Arial"/>
              </a:rPr>
              <a:t>Like Retail or any other selling format – Ecommerce is just basic MATHS.  The big difference is that the online selling channel is more complex and intangible</a:t>
            </a:r>
          </a:p>
        </p:txBody>
      </p:sp>
      <p:pic>
        <p:nvPicPr>
          <p:cNvPr id="4" name="Picture 3" descr="http://www.irpcommerce.com/interface/adminuploads/strategycenter/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41" y="1907284"/>
            <a:ext cx="3093720" cy="2621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http://www.irpcommerce.com/interface/adminuploads/strategycenter/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189" y="1835276"/>
            <a:ext cx="3669030" cy="2686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9992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R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191" y="1241349"/>
            <a:ext cx="8346639" cy="567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lnSpc>
                <a:spcPct val="90000"/>
              </a:lnSpc>
              <a:spcAft>
                <a:spcPct val="0"/>
              </a:spcAft>
            </a:pPr>
            <a:r>
              <a:rPr lang="en-GB" sz="1700" b="1" dirty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Key Elements of Ecommerce Success – Technology, People, Intelligence</a:t>
            </a:r>
            <a:br>
              <a:rPr lang="en-GB" sz="1700" b="1" dirty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</a:br>
            <a:endParaRPr lang="en-GB" sz="1700" b="1" dirty="0">
              <a:solidFill>
                <a:prstClr val="black"/>
              </a:solidFill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9148" y="1856680"/>
            <a:ext cx="7957772" cy="351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75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or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701139" y="800708"/>
            <a:ext cx="3834703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en-GB" sz="3000" b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People / 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en-GB" sz="3000" b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IRP World</a:t>
            </a:r>
          </a:p>
          <a:p>
            <a:pPr fontAlgn="base">
              <a:lnSpc>
                <a:spcPct val="50000"/>
              </a:lnSpc>
              <a:spcAft>
                <a:spcPct val="0"/>
              </a:spcAft>
            </a:pPr>
            <a:endParaRPr lang="en-US" sz="1800" i="1" dirty="0">
              <a:solidFill>
                <a:srgbClr val="7F7F7F"/>
              </a:solidFill>
              <a:latin typeface="Arial"/>
              <a:cs typeface="Arial"/>
            </a:endParaRPr>
          </a:p>
          <a:p>
            <a:pPr fontAlgn="base">
              <a:lnSpc>
                <a:spcPct val="50000"/>
              </a:lnSpc>
              <a:spcAft>
                <a:spcPct val="0"/>
              </a:spcAft>
            </a:pPr>
            <a:r>
              <a:rPr lang="en-US" sz="1800" i="1" dirty="0">
                <a:solidFill>
                  <a:schemeClr val="bg1"/>
                </a:solidFill>
                <a:latin typeface="Arial"/>
                <a:cs typeface="Arial"/>
              </a:rPr>
              <a:t>Your 'digital village'</a:t>
            </a:r>
            <a:endParaRPr lang="en-GB" sz="1800" i="1" dirty="0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5853" y="2305615"/>
            <a:ext cx="459048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SERVICE PROVIDERS</a:t>
            </a:r>
            <a:r>
              <a:rPr lang="en-GB" sz="2800" dirty="0">
                <a:solidFill>
                  <a:schemeClr val="bg1"/>
                </a:solidFill>
              </a:rPr>
              <a:t/>
            </a:r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/>
            </a:r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>Pay Per Click Marketeers</a:t>
            </a:r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/>
            </a:r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>Facebook Marketeers</a:t>
            </a:r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/>
            </a:r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>Affiliate Marketeers etc</a:t>
            </a:r>
          </a:p>
          <a:p>
            <a:pPr algn="ctr"/>
            <a:r>
              <a:rPr lang="en-GB" sz="2800" i="1" dirty="0">
                <a:solidFill>
                  <a:schemeClr val="accent6">
                    <a:lumMod val="75000"/>
                  </a:schemeClr>
                </a:solidFill>
              </a:rPr>
              <a:t>Think Strava for Ecommerce….</a:t>
            </a:r>
          </a:p>
        </p:txBody>
      </p:sp>
    </p:spTree>
    <p:extLst>
      <p:ext uri="{BB962C8B-B14F-4D97-AF65-F5344CB8AC3E}">
        <p14:creationId xmlns:p14="http://schemas.microsoft.com/office/powerpoint/2010/main" val="3758449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R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543" y="1041354"/>
            <a:ext cx="8063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6600"/>
                </a:solidFill>
                <a:latin typeface="Arial"/>
                <a:ea typeface="ＭＳ Ｐゴシック" charset="0"/>
                <a:cs typeface="Arial"/>
              </a:rPr>
              <a:t>Sales – A Practical Look at the Mathematical Formula</a:t>
            </a:r>
            <a:endParaRPr lang="en-GB" b="1" dirty="0">
              <a:latin typeface="Arial"/>
              <a:ea typeface="ＭＳ Ｐゴシック" charset="0"/>
              <a:cs typeface="Arial"/>
            </a:endParaRPr>
          </a:p>
          <a:p>
            <a:endParaRPr lang="en-GB" b="1" dirty="0">
              <a:latin typeface="Arial"/>
              <a:ea typeface="ＭＳ Ｐゴシック" charset="0"/>
              <a:cs typeface="Arial"/>
            </a:endParaRPr>
          </a:p>
          <a:p>
            <a:pPr marL="0" lvl="1" indent="0" eaLnBrk="0" fontAlgn="base" hangingPunct="0">
              <a:spcAft>
                <a:spcPct val="0"/>
              </a:spcAft>
              <a:buClr>
                <a:schemeClr val="tx1"/>
              </a:buClr>
              <a:buSzPct val="75000"/>
              <a:buNone/>
            </a:pPr>
            <a:r>
              <a:rPr lang="en-GB" sz="1600" dirty="0">
                <a:latin typeface="Arial"/>
                <a:ea typeface="ＭＳ Ｐゴシック" charset="0"/>
                <a:cs typeface="Arial"/>
              </a:rPr>
              <a:t>All that you need to do is cover the elements of the formula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904" y="2062700"/>
            <a:ext cx="8039100" cy="95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0904" y="3209611"/>
            <a:ext cx="5472608" cy="2808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0" fontAlgn="base" hangingPunct="0">
              <a:spcAft>
                <a:spcPct val="0"/>
              </a:spcAft>
              <a:buClr>
                <a:schemeClr val="tx1"/>
              </a:buClr>
              <a:buSzPct val="75000"/>
              <a:buNone/>
            </a:pPr>
            <a:r>
              <a:rPr lang="en-GB" sz="1800" dirty="0">
                <a:latin typeface="Arial"/>
                <a:ea typeface="ＭＳ Ｐゴシック" charset="0"/>
                <a:cs typeface="Arial"/>
              </a:rPr>
              <a:t>We directly increase each of the elements in the equation:</a:t>
            </a:r>
          </a:p>
          <a:p>
            <a:pPr marL="0" lvl="1" indent="0" eaLnBrk="0" fontAlgn="base" hangingPunct="0">
              <a:spcAft>
                <a:spcPct val="0"/>
              </a:spcAft>
              <a:buClr>
                <a:schemeClr val="tx1"/>
              </a:buClr>
              <a:buSzPct val="75000"/>
              <a:buNone/>
            </a:pPr>
            <a:endParaRPr lang="en-GB" sz="1800" dirty="0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  <a:p>
            <a:pPr marL="0" lvl="1" indent="0" eaLnBrk="0" fontAlgn="base" hangingPunct="0">
              <a:spcAft>
                <a:spcPct val="0"/>
              </a:spcAft>
              <a:buClr>
                <a:schemeClr val="tx1"/>
              </a:buClr>
              <a:buSzPct val="75000"/>
              <a:buNone/>
            </a:pPr>
            <a:r>
              <a:rPr lang="en-GB" sz="1800" b="1" dirty="0">
                <a:solidFill>
                  <a:srgbClr val="FF6600"/>
                </a:solidFill>
                <a:latin typeface="Arial"/>
                <a:ea typeface="ＭＳ Ｐゴシック" charset="0"/>
                <a:cs typeface="Arial"/>
              </a:rPr>
              <a:t>Visitors</a:t>
            </a:r>
            <a:r>
              <a:rPr lang="en-GB" sz="18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– via precise digital marketing</a:t>
            </a:r>
          </a:p>
          <a:p>
            <a:pPr marL="0" lvl="1" indent="0" eaLnBrk="0" fontAlgn="base" hangingPunct="0">
              <a:spcAft>
                <a:spcPct val="0"/>
              </a:spcAft>
              <a:buClr>
                <a:schemeClr val="tx1"/>
              </a:buClr>
              <a:buSzPct val="75000"/>
              <a:buNone/>
            </a:pPr>
            <a: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(PPC, Facebook, Email, Affiliates, etc.).</a:t>
            </a:r>
          </a:p>
          <a:p>
            <a:pPr marL="0" lvl="1" indent="0" eaLnBrk="0" fontAlgn="base" hangingPunct="0">
              <a:spcAft>
                <a:spcPct val="0"/>
              </a:spcAft>
              <a:buClr>
                <a:schemeClr val="tx1"/>
              </a:buClr>
              <a:buSzPct val="75000"/>
              <a:buNone/>
            </a:pPr>
            <a:endParaRPr lang="en-GB" sz="18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0" lvl="1" indent="0" eaLnBrk="0" fontAlgn="base" hangingPunct="0">
              <a:spcAft>
                <a:spcPct val="0"/>
              </a:spcAft>
              <a:buClr>
                <a:schemeClr val="tx1"/>
              </a:buClr>
              <a:buSzPct val="75000"/>
              <a:buNone/>
            </a:pPr>
            <a:r>
              <a:rPr lang="en-GB" sz="1800" b="1" dirty="0">
                <a:solidFill>
                  <a:srgbClr val="FF6600"/>
                </a:solidFill>
                <a:latin typeface="Arial"/>
                <a:ea typeface="ＭＳ Ｐゴシック" charset="0"/>
                <a:cs typeface="Arial"/>
              </a:rPr>
              <a:t>Conversion Rate 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– via expert implementation </a:t>
            </a:r>
          </a:p>
          <a:p>
            <a:pPr marL="0" lvl="1" indent="0" eaLnBrk="0" fontAlgn="base" hangingPunct="0">
              <a:spcAft>
                <a:spcPct val="0"/>
              </a:spcAft>
              <a:buClr>
                <a:schemeClr val="tx1"/>
              </a:buClr>
              <a:buSzPct val="75000"/>
              <a:buNone/>
            </a:pPr>
            <a: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of conversion principles – Identify Needs / Remove Blocks</a:t>
            </a:r>
          </a:p>
          <a:p>
            <a:pPr marL="0" lvl="1" indent="0" eaLnBrk="0" fontAlgn="base" hangingPunct="0">
              <a:spcAft>
                <a:spcPct val="0"/>
              </a:spcAft>
              <a:buClr>
                <a:schemeClr val="tx1"/>
              </a:buClr>
              <a:buSzPct val="75000"/>
              <a:buNone/>
            </a:pPr>
            <a:endParaRPr lang="en-GB" sz="1800" dirty="0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  <a:p>
            <a:pPr marL="0" lvl="1" indent="0" eaLnBrk="0" fontAlgn="base" hangingPunct="0">
              <a:spcAft>
                <a:spcPct val="0"/>
              </a:spcAft>
              <a:buClr>
                <a:schemeClr val="tx1"/>
              </a:buClr>
              <a:buSzPct val="75000"/>
              <a:buNone/>
            </a:pPr>
            <a:r>
              <a:rPr lang="en-GB" sz="1800" b="1" dirty="0">
                <a:solidFill>
                  <a:srgbClr val="FF6600"/>
                </a:solidFill>
                <a:latin typeface="Arial"/>
                <a:ea typeface="ＭＳ Ｐゴシック" charset="0"/>
                <a:cs typeface="Arial"/>
              </a:rPr>
              <a:t>Average Order Value 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– via international sales </a:t>
            </a:r>
          </a:p>
          <a:p>
            <a:pPr marL="0" lvl="1" indent="0" eaLnBrk="0" fontAlgn="base" hangingPunct="0">
              <a:spcAft>
                <a:spcPct val="0"/>
              </a:spcAft>
              <a:buClr>
                <a:schemeClr val="tx1"/>
              </a:buClr>
              <a:buSzPct val="75000"/>
              <a:buNone/>
            </a:pPr>
            <a: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expertise and the right customer retention and </a:t>
            </a:r>
          </a:p>
          <a:p>
            <a:pPr marL="0" lvl="1" indent="0" eaLnBrk="0" fontAlgn="base" hangingPunct="0">
              <a:spcAft>
                <a:spcPct val="0"/>
              </a:spcAft>
              <a:buClr>
                <a:schemeClr val="tx1"/>
              </a:buClr>
              <a:buSzPct val="75000"/>
              <a:buNone/>
            </a:pPr>
            <a: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engagement strategies.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56992"/>
            <a:ext cx="2816313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487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R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50159" y="1690585"/>
            <a:ext cx="7704856" cy="5286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 eaLnBrk="0" fontAlgn="base" hangingPunct="0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75000"/>
            </a:pPr>
            <a: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All Ecommerce marketing should be calculated as a cost of sale</a:t>
            </a:r>
            <a:b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/>
            </a:r>
            <a:b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For EBAY and Amazon – they will charge between 10 – 20% on sales</a:t>
            </a:r>
            <a:b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/>
            </a:r>
            <a:b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Online marketing should be viewed in exactly the same way</a:t>
            </a:r>
          </a:p>
          <a:p>
            <a:pPr marL="0" lvl="1" algn="l" eaLnBrk="0" fontAlgn="base" hangingPunct="0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75000"/>
            </a:pPr>
            <a: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/>
            </a:r>
            <a:b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You need the right people to do the online marketing</a:t>
            </a:r>
            <a:b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/>
            </a:r>
            <a:b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Then you measure their performance</a:t>
            </a:r>
            <a:b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/>
            </a:r>
            <a:b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Cost / Sales *100= CPA%</a:t>
            </a:r>
            <a:b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/>
            </a:r>
            <a:b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GB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The CPA% is the CORE METRIC of ecommerce </a:t>
            </a:r>
            <a:endParaRPr lang="en-GB" sz="4400" i="1" dirty="0">
              <a:solidFill>
                <a:srgbClr val="FF66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1" y="1241349"/>
            <a:ext cx="8346639" cy="567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lnSpc>
                <a:spcPct val="90000"/>
              </a:lnSpc>
              <a:spcAft>
                <a:spcPct val="0"/>
              </a:spcAft>
            </a:pPr>
            <a:r>
              <a:rPr lang="en-GB" sz="1700" b="1" dirty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Online Traffic Costs Money – this should be measured as a CPA%</a:t>
            </a:r>
            <a:br>
              <a:rPr lang="en-GB" sz="1700" b="1" dirty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</a:br>
            <a:endParaRPr lang="en-GB" sz="1700" b="1" dirty="0">
              <a:solidFill>
                <a:prstClr val="black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1871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On-screen Show (4:3)</PresentationFormat>
  <Paragraphs>94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2016-10-26T14:45:43Z</dcterms:created>
  <dcterms:modified xsi:type="dcterms:W3CDTF">2016-10-26T14:45:46Z</dcterms:modified>
</cp:coreProperties>
</file>