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80" r:id="rId7"/>
    <p:sldId id="258" r:id="rId8"/>
    <p:sldId id="275" r:id="rId9"/>
    <p:sldId id="279" r:id="rId10"/>
    <p:sldId id="277" r:id="rId11"/>
    <p:sldId id="265" r:id="rId12"/>
    <p:sldId id="283" r:id="rId13"/>
    <p:sldId id="276" r:id="rId14"/>
    <p:sldId id="274" r:id="rId15"/>
    <p:sldId id="278" r:id="rId16"/>
    <p:sldId id="281" r:id="rId17"/>
    <p:sldId id="26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1D79-AFD2-1141-85A0-A7F2EB3A8634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8A1FB-254F-B34F-9569-72DBB8F33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0D25-EF98-41D7-970A-4A30D6D189AD}" type="datetimeFigureOut">
              <a:rPr lang="en-GB" smtClean="0"/>
              <a:pPr/>
              <a:t>08/03/2018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58A87-31CB-4D45-9305-4B61E92C75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7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pcommerce.com/" TargetMode="External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55" y="743879"/>
            <a:ext cx="2991778" cy="1171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Shape 9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49" y="2610749"/>
            <a:ext cx="1598150" cy="204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865" y="2198681"/>
            <a:ext cx="1303589" cy="260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387" y="1796748"/>
            <a:ext cx="1497873" cy="29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9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0587" y="1720781"/>
            <a:ext cx="1466537" cy="29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08137" y="5210827"/>
            <a:ext cx="124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Website </a:t>
            </a:r>
            <a:br>
              <a:rPr lang="en-GB" dirty="0" smtClean="0"/>
            </a:br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47958" y="5210827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Multichannel </a:t>
            </a:r>
            <a:br>
              <a:rPr lang="en-GB" dirty="0" smtClean="0"/>
            </a:br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933828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Multichannel </a:t>
            </a:r>
            <a:br>
              <a:rPr lang="en-GB" dirty="0" smtClean="0"/>
            </a:br>
            <a:r>
              <a:rPr lang="en-GB" dirty="0" smtClean="0"/>
              <a:t>International </a:t>
            </a:r>
            <a:br>
              <a:rPr lang="en-GB" dirty="0" smtClean="0"/>
            </a:br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928189" y="4736148"/>
            <a:ext cx="3218297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Multichannel International 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Technology </a:t>
            </a:r>
            <a:r>
              <a:rPr lang="en-GB" sz="2000" b="1" dirty="0" smtClean="0">
                <a:solidFill>
                  <a:schemeClr val="bg1"/>
                </a:solidFill>
              </a:rPr>
              <a:t>With Intelligence</a:t>
            </a:r>
          </a:p>
          <a:p>
            <a:r>
              <a:rPr lang="en-GB" sz="3600" b="1" dirty="0" smtClean="0"/>
              <a:t>  IRP PLATFORM</a:t>
            </a:r>
            <a:endParaRPr lang="en-GB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/>
                <a:cs typeface="Arial"/>
              </a:rPr>
              <a:t>Conversion Strategy with </a:t>
            </a:r>
            <a:r>
              <a:rPr lang="en-US" sz="2800" b="1" dirty="0" err="1">
                <a:latin typeface="Arial"/>
                <a:cs typeface="Arial"/>
              </a:rPr>
              <a:t>DeepAgent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AI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242" y="1723779"/>
            <a:ext cx="372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AI TECHNOLOGY IS KEY!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52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9291" y="1615355"/>
            <a:ext cx="8122617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Once you have a solid </a:t>
            </a:r>
            <a:r>
              <a:rPr lang="en-US" dirty="0" smtClean="0">
                <a:latin typeface="Arial"/>
                <a:cs typeface="Arial"/>
              </a:rPr>
              <a:t>Big Data quantitative E-commerce </a:t>
            </a:r>
            <a:r>
              <a:rPr lang="en-US" dirty="0">
                <a:latin typeface="Arial"/>
                <a:cs typeface="Arial"/>
              </a:rPr>
              <a:t>strategy </a:t>
            </a:r>
            <a:r>
              <a:rPr lang="en-US" dirty="0" smtClean="0">
                <a:latin typeface="Arial"/>
                <a:cs typeface="Arial"/>
              </a:rPr>
              <a:t>in place you </a:t>
            </a:r>
            <a:r>
              <a:rPr lang="en-US" dirty="0">
                <a:latin typeface="Arial"/>
                <a:cs typeface="Arial"/>
              </a:rPr>
              <a:t>need to </a:t>
            </a:r>
            <a:r>
              <a:rPr lang="en-US" dirty="0" err="1" smtClean="0">
                <a:latin typeface="Arial"/>
                <a:cs typeface="Arial"/>
              </a:rPr>
              <a:t>maximise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your sales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IRP does this </a:t>
            </a:r>
            <a:r>
              <a:rPr lang="en-US" dirty="0">
                <a:latin typeface="Arial"/>
                <a:cs typeface="Arial"/>
              </a:rPr>
              <a:t>through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 err="1" smtClean="0">
                <a:latin typeface="Arial"/>
                <a:cs typeface="Arial"/>
              </a:rPr>
              <a:t>DeepAgent</a:t>
            </a:r>
            <a:r>
              <a:rPr lang="en-US" dirty="0" smtClean="0">
                <a:latin typeface="Arial"/>
                <a:cs typeface="Arial"/>
              </a:rPr>
              <a:t> AI module</a:t>
            </a:r>
            <a:br>
              <a:rPr lang="en-US" dirty="0" smtClean="0">
                <a:latin typeface="Arial"/>
                <a:cs typeface="Arial"/>
              </a:rPr>
            </a:b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AI resembles people because it can LEARN and notice patterns</a:t>
            </a:r>
            <a:endParaRPr lang="en-US" b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We use AI to </a:t>
            </a:r>
            <a:r>
              <a:rPr lang="en-US" dirty="0">
                <a:latin typeface="Arial"/>
                <a:cs typeface="Arial"/>
              </a:rPr>
              <a:t>operate a 1 to 1 selling </a:t>
            </a:r>
            <a:r>
              <a:rPr lang="en-US" dirty="0" smtClean="0">
                <a:latin typeface="Arial"/>
                <a:cs typeface="Arial"/>
              </a:rPr>
              <a:t>process as it learns customer behavior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Radically Increases </a:t>
            </a:r>
            <a:r>
              <a:rPr lang="en-GB" b="1" dirty="0" smtClean="0">
                <a:latin typeface="Arial"/>
                <a:cs typeface="Arial"/>
              </a:rPr>
              <a:t>CONVERSION RATES </a:t>
            </a:r>
            <a:r>
              <a:rPr lang="en-GB" dirty="0" smtClean="0">
                <a:latin typeface="Arial"/>
                <a:cs typeface="Arial"/>
              </a:rPr>
              <a:t>&amp;  </a:t>
            </a:r>
            <a:r>
              <a:rPr lang="en-GB" b="1" dirty="0" smtClean="0">
                <a:latin typeface="Arial"/>
                <a:cs typeface="Arial"/>
              </a:rPr>
              <a:t>REVENUES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GB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TECHNOLOGIES USED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GB" dirty="0" smtClean="0">
                <a:latin typeface="Arial"/>
                <a:cs typeface="Arial"/>
              </a:rPr>
              <a:t> ACCORD AI FRAMEWORK USING LOGISTIC REGRESSION on AZURE</a:t>
            </a:r>
            <a:br>
              <a:rPr lang="en-GB" dirty="0" smtClean="0">
                <a:latin typeface="Arial"/>
                <a:cs typeface="Arial"/>
              </a:rPr>
            </a:br>
            <a:endParaRPr lang="en-GB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b="1" dirty="0" err="1" smtClean="0">
                <a:latin typeface="Arial"/>
                <a:cs typeface="Arial"/>
              </a:rPr>
              <a:t>DeepAgent</a:t>
            </a:r>
            <a:r>
              <a:rPr lang="en-GB" b="1" dirty="0" smtClean="0">
                <a:latin typeface="Arial"/>
                <a:cs typeface="Arial"/>
              </a:rPr>
              <a:t> AI </a:t>
            </a:r>
            <a:r>
              <a:rPr lang="en-GB" dirty="0" smtClean="0">
                <a:latin typeface="Arial"/>
                <a:cs typeface="Arial"/>
              </a:rPr>
              <a:t>allows</a:t>
            </a:r>
            <a:r>
              <a:rPr lang="en-GB" b="1" dirty="0" smtClean="0">
                <a:latin typeface="Arial"/>
                <a:cs typeface="Arial"/>
              </a:rPr>
              <a:t> DATA </a:t>
            </a:r>
            <a:r>
              <a:rPr lang="en-GB" dirty="0" smtClean="0">
                <a:latin typeface="Arial"/>
                <a:cs typeface="Arial"/>
              </a:rPr>
              <a:t>to become </a:t>
            </a:r>
            <a:r>
              <a:rPr lang="en-GB" b="1" dirty="0" smtClean="0">
                <a:latin typeface="Arial"/>
                <a:cs typeface="Arial"/>
              </a:rPr>
              <a:t>INFORMATION </a:t>
            </a:r>
            <a:r>
              <a:rPr lang="en-GB" dirty="0" smtClean="0">
                <a:latin typeface="Arial"/>
                <a:cs typeface="Arial"/>
              </a:rPr>
              <a:t>to become </a:t>
            </a:r>
            <a:r>
              <a:rPr lang="en-GB" b="1" dirty="0" smtClean="0">
                <a:latin typeface="Arial"/>
                <a:cs typeface="Arial"/>
              </a:rPr>
              <a:t>PREDICTIONS </a:t>
            </a:r>
            <a:r>
              <a:rPr lang="en-GB" dirty="0" smtClean="0">
                <a:latin typeface="Arial"/>
                <a:cs typeface="Arial"/>
              </a:rPr>
              <a:t>to become </a:t>
            </a:r>
            <a:r>
              <a:rPr lang="en-GB" b="1" dirty="0" smtClean="0">
                <a:latin typeface="Arial"/>
                <a:cs typeface="Arial"/>
              </a:rPr>
              <a:t>ACTIONS </a:t>
            </a:r>
            <a:r>
              <a:rPr lang="en-GB" dirty="0" smtClean="0">
                <a:latin typeface="Arial"/>
                <a:cs typeface="Arial"/>
              </a:rPr>
              <a:t>to become </a:t>
            </a:r>
            <a:r>
              <a:rPr lang="en-GB" b="1" dirty="0" smtClean="0">
                <a:latin typeface="Arial"/>
                <a:cs typeface="Arial"/>
              </a:rPr>
              <a:t>SALES</a:t>
            </a: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291" y="811434"/>
            <a:ext cx="80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/>
                <a:cs typeface="Arial"/>
              </a:rPr>
              <a:t>Conversion Strategy with </a:t>
            </a:r>
            <a:r>
              <a:rPr lang="en-US" sz="2800" b="1" dirty="0" err="1">
                <a:latin typeface="Arial"/>
                <a:cs typeface="Arial"/>
              </a:rPr>
              <a:t>DeepAgent</a:t>
            </a:r>
            <a:r>
              <a:rPr lang="en-US" sz="2800" b="1" dirty="0">
                <a:latin typeface="Arial"/>
                <a:cs typeface="Arial"/>
              </a:rPr>
              <a:t> AI technology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2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641" y="1970682"/>
            <a:ext cx="8122617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 Every visitor has a different PROBABILITY of buying</a:t>
            </a:r>
            <a:br>
              <a:rPr lang="en-US" dirty="0">
                <a:latin typeface="Arial"/>
                <a:cs typeface="Arial"/>
              </a:rPr>
            </a:br>
            <a:endParaRPr lang="en-US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err="1" smtClean="0">
                <a:latin typeface="Arial"/>
                <a:cs typeface="Arial"/>
              </a:rPr>
              <a:t>DeepAgent</a:t>
            </a:r>
            <a:r>
              <a:rPr lang="en-US" dirty="0" smtClean="0">
                <a:latin typeface="Arial"/>
                <a:cs typeface="Arial"/>
              </a:rPr>
              <a:t> AI </a:t>
            </a:r>
            <a:r>
              <a:rPr lang="en-US" dirty="0">
                <a:latin typeface="Arial"/>
                <a:cs typeface="Arial"/>
              </a:rPr>
              <a:t>can </a:t>
            </a:r>
            <a:r>
              <a:rPr lang="en-US" dirty="0" smtClean="0">
                <a:latin typeface="Arial"/>
                <a:cs typeface="Arial"/>
              </a:rPr>
              <a:t>LEARN the PROBABLITY of </a:t>
            </a:r>
            <a:r>
              <a:rPr lang="en-US" dirty="0">
                <a:latin typeface="Arial"/>
                <a:cs typeface="Arial"/>
              </a:rPr>
              <a:t>buying </a:t>
            </a:r>
            <a:r>
              <a:rPr lang="en-US" dirty="0" smtClean="0">
                <a:latin typeface="Arial"/>
                <a:cs typeface="Arial"/>
              </a:rPr>
              <a:t>using machine learning and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 smtClean="0">
                <a:latin typeface="Arial"/>
                <a:cs typeface="Arial"/>
              </a:rPr>
              <a:t>CHANGES in PROBABILITY based on the </a:t>
            </a:r>
            <a:r>
              <a:rPr lang="en-US" dirty="0">
                <a:latin typeface="Arial"/>
                <a:cs typeface="Arial"/>
              </a:rPr>
              <a:t>customers </a:t>
            </a:r>
            <a:r>
              <a:rPr lang="en-US" dirty="0" smtClean="0">
                <a:latin typeface="Arial"/>
                <a:cs typeface="Arial"/>
              </a:rPr>
              <a:t>behavior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 The AI </a:t>
            </a:r>
            <a:r>
              <a:rPr lang="en-US" dirty="0" smtClean="0">
                <a:latin typeface="Arial"/>
                <a:cs typeface="Arial"/>
              </a:rPr>
              <a:t>can then </a:t>
            </a:r>
            <a:r>
              <a:rPr lang="en-US" dirty="0">
                <a:latin typeface="Arial"/>
                <a:cs typeface="Arial"/>
              </a:rPr>
              <a:t>intervene </a:t>
            </a:r>
            <a:r>
              <a:rPr lang="en-US" dirty="0" smtClean="0">
                <a:latin typeface="Arial"/>
                <a:cs typeface="Arial"/>
              </a:rPr>
              <a:t>and MANIPLUATE the clients individual  session to </a:t>
            </a:r>
            <a:r>
              <a:rPr lang="en-US" dirty="0" err="1" smtClean="0">
                <a:latin typeface="Arial"/>
                <a:cs typeface="Arial"/>
              </a:rPr>
              <a:t>maximise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 smtClean="0">
                <a:latin typeface="Arial"/>
                <a:cs typeface="Arial"/>
              </a:rPr>
              <a:t>PROBABILITY of </a:t>
            </a: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smtClean="0">
                <a:latin typeface="Arial"/>
                <a:cs typeface="Arial"/>
              </a:rPr>
              <a:t>successful outcome (SALE)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 This </a:t>
            </a:r>
            <a:r>
              <a:rPr lang="en-US" b="1" dirty="0" smtClean="0">
                <a:latin typeface="Arial"/>
                <a:cs typeface="Arial"/>
              </a:rPr>
              <a:t>1 to 1 micro level </a:t>
            </a:r>
            <a:r>
              <a:rPr lang="en-US" b="1" dirty="0">
                <a:latin typeface="Arial"/>
                <a:cs typeface="Arial"/>
              </a:rPr>
              <a:t>strategy </a:t>
            </a:r>
            <a:r>
              <a:rPr lang="en-US" dirty="0">
                <a:latin typeface="Arial"/>
                <a:cs typeface="Arial"/>
              </a:rPr>
              <a:t>will increase </a:t>
            </a:r>
            <a:r>
              <a:rPr lang="en-US" b="1" dirty="0" smtClean="0">
                <a:latin typeface="Arial"/>
                <a:cs typeface="Arial"/>
              </a:rPr>
              <a:t>SALES</a:t>
            </a:r>
            <a:r>
              <a:rPr lang="en-US" dirty="0" smtClean="0">
                <a:latin typeface="Arial"/>
                <a:cs typeface="Arial"/>
              </a:rPr>
              <a:t> dramatically by increasing </a:t>
            </a:r>
            <a:r>
              <a:rPr lang="en-US" b="1" dirty="0" smtClean="0">
                <a:latin typeface="Arial"/>
                <a:cs typeface="Arial"/>
              </a:rPr>
              <a:t>CONVERSION RATES sometimes &gt; 100%</a:t>
            </a:r>
            <a:r>
              <a:rPr lang="en-US" dirty="0" smtClean="0">
                <a:latin typeface="Arial"/>
                <a:cs typeface="Arial"/>
              </a:rPr>
              <a:t>….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/>
                <a:cs typeface="Arial"/>
              </a:rPr>
              <a:t>Conversion Strategy with </a:t>
            </a:r>
            <a:r>
              <a:rPr lang="en-US" sz="2800" b="1" dirty="0" err="1">
                <a:latin typeface="Arial"/>
                <a:cs typeface="Arial"/>
              </a:rPr>
              <a:t>DeepAgent</a:t>
            </a:r>
            <a:r>
              <a:rPr lang="en-US" sz="2800" b="1" dirty="0">
                <a:latin typeface="Arial"/>
                <a:cs typeface="Arial"/>
              </a:rPr>
              <a:t> AI technology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174" y="1451451"/>
            <a:ext cx="849887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US" b="1" dirty="0">
                <a:latin typeface="Arial"/>
                <a:cs typeface="Arial"/>
              </a:rPr>
              <a:t>How does </a:t>
            </a:r>
            <a:r>
              <a:rPr lang="en-US" b="1" dirty="0" err="1">
                <a:latin typeface="Arial"/>
                <a:cs typeface="Arial"/>
              </a:rPr>
              <a:t>DeepAgent</a:t>
            </a:r>
            <a:r>
              <a:rPr lang="en-US" b="1" dirty="0">
                <a:latin typeface="Arial"/>
                <a:cs typeface="Arial"/>
              </a:rPr>
              <a:t>  AI technology work in website CONVERSION</a:t>
            </a:r>
            <a:br>
              <a:rPr lang="en-US" b="1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7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5271" y="2192055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DEEPAGENT DEMO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/>
                <a:cs typeface="Arial"/>
              </a:rPr>
              <a:t>Conversion Strategy with </a:t>
            </a:r>
            <a:r>
              <a:rPr lang="en-US" sz="2800" b="1" dirty="0" err="1">
                <a:latin typeface="Arial"/>
                <a:cs typeface="Arial"/>
              </a:rPr>
              <a:t>DeepAgent</a:t>
            </a:r>
            <a:r>
              <a:rPr lang="en-US" sz="2800" b="1" dirty="0">
                <a:latin typeface="Arial"/>
                <a:cs typeface="Arial"/>
              </a:rPr>
              <a:t> AI technology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3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991" y="824134"/>
            <a:ext cx="80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/>
              </a:rPr>
              <a:t>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91" y="1587047"/>
            <a:ext cx="812261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Starts with </a:t>
            </a:r>
            <a:r>
              <a:rPr lang="en-US" b="1" dirty="0" smtClean="0">
                <a:latin typeface="Arial"/>
                <a:cs typeface="Arial"/>
              </a:rPr>
              <a:t>DATA</a:t>
            </a:r>
            <a:r>
              <a:rPr lang="en-US" dirty="0" smtClean="0">
                <a:latin typeface="Arial"/>
                <a:cs typeface="Arial"/>
              </a:rPr>
              <a:t>, becomes </a:t>
            </a:r>
            <a:r>
              <a:rPr lang="en-US" b="1" dirty="0" smtClean="0">
                <a:latin typeface="Arial"/>
                <a:cs typeface="Arial"/>
              </a:rPr>
              <a:t>INFORMATION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hrough </a:t>
            </a:r>
            <a:r>
              <a:rPr lang="en-US" b="1" dirty="0" smtClean="0">
                <a:latin typeface="Arial"/>
                <a:cs typeface="Arial"/>
              </a:rPr>
              <a:t>AI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PREDICTION</a:t>
            </a:r>
            <a:r>
              <a:rPr lang="en-US" dirty="0" smtClean="0">
                <a:latin typeface="Arial"/>
                <a:cs typeface="Arial"/>
              </a:rPr>
              <a:t>  becomes </a:t>
            </a:r>
            <a:r>
              <a:rPr lang="en-US" b="1" dirty="0" smtClean="0">
                <a:latin typeface="Arial"/>
                <a:cs typeface="Arial"/>
              </a:rPr>
              <a:t>ACTIONS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then finally becomes </a:t>
            </a:r>
            <a:r>
              <a:rPr lang="en-US" b="1" dirty="0" smtClean="0">
                <a:latin typeface="Arial"/>
                <a:cs typeface="Arial"/>
              </a:rPr>
              <a:t>REVENUES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We feed DATA to a </a:t>
            </a:r>
            <a:r>
              <a:rPr lang="en-US" dirty="0">
                <a:latin typeface="Arial"/>
                <a:cs typeface="Arial"/>
              </a:rPr>
              <a:t>Machine Learning </a:t>
            </a:r>
            <a:r>
              <a:rPr lang="en-US" dirty="0" smtClean="0">
                <a:latin typeface="Arial"/>
                <a:cs typeface="Arial"/>
              </a:rPr>
              <a:t>Framework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DeepAgent</a:t>
            </a:r>
            <a:r>
              <a:rPr lang="en-US" dirty="0" smtClean="0">
                <a:latin typeface="Arial"/>
                <a:cs typeface="Arial"/>
              </a:rPr>
              <a:t> AI can understand the Needle and the Haystack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Downsides?  Takes a lot of compute power – Azure has been useful to us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AI related Technologies like </a:t>
            </a:r>
            <a:r>
              <a:rPr lang="en-US" dirty="0" err="1" smtClean="0">
                <a:latin typeface="Arial"/>
                <a:cs typeface="Arial"/>
              </a:rPr>
              <a:t>DeepAgent</a:t>
            </a:r>
            <a:r>
              <a:rPr lang="en-US" dirty="0" smtClean="0">
                <a:latin typeface="Arial"/>
                <a:cs typeface="Arial"/>
              </a:rPr>
              <a:t> can give a huge advantage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it can </a:t>
            </a:r>
            <a:r>
              <a:rPr lang="en-US" b="1" i="1" dirty="0" smtClean="0">
                <a:latin typeface="Arial"/>
                <a:cs typeface="Arial"/>
              </a:rPr>
              <a:t>CONVERT 2 x as many CUSTOMERS </a:t>
            </a:r>
            <a:r>
              <a:rPr lang="mr-IN" b="1" i="1" dirty="0" smtClean="0">
                <a:latin typeface="Arial"/>
                <a:cs typeface="Arial"/>
              </a:rPr>
              <a:t>–</a:t>
            </a:r>
            <a:r>
              <a:rPr lang="en-US" b="1" i="1" dirty="0" smtClean="0">
                <a:latin typeface="Arial"/>
                <a:cs typeface="Arial"/>
              </a:rPr>
              <a:t> leading to 100%+ increase in SALES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382" y="4911033"/>
            <a:ext cx="8513236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Ultimately </a:t>
            </a:r>
            <a:r>
              <a:rPr lang="mr-IN" sz="2000" b="1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"/>
                <a:cs typeface="Arial"/>
              </a:rPr>
              <a:t>you can be 100% sure AI and ML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will play a huge part in SALES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PROFITABILITY of companies in </a:t>
            </a:r>
            <a:r>
              <a:rPr lang="en-US" sz="2000" b="1" smtClean="0">
                <a:solidFill>
                  <a:schemeClr val="bg1"/>
                </a:solidFill>
                <a:latin typeface="Arial"/>
                <a:cs typeface="Arial"/>
              </a:rPr>
              <a:t>2018 onwards 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7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991" y="824134"/>
            <a:ext cx="80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Thanks for listening</a:t>
            </a:r>
            <a:endParaRPr lang="en-US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3070" y="3811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263" y="2795022"/>
            <a:ext cx="6210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Daniel Loughlin </a:t>
            </a:r>
          </a:p>
          <a:p>
            <a:endParaRPr lang="en-US" sz="2400" dirty="0"/>
          </a:p>
          <a:p>
            <a:pPr algn="ctr"/>
            <a:r>
              <a:rPr lang="en-US" sz="2400" b="1" dirty="0"/>
              <a:t>Linked IN</a:t>
            </a:r>
            <a:br>
              <a:rPr lang="en-US" sz="2400" b="1" dirty="0"/>
            </a:br>
            <a:endParaRPr lang="en-US" sz="2400" dirty="0"/>
          </a:p>
          <a:p>
            <a:pPr algn="ctr"/>
            <a:r>
              <a:rPr lang="en-US" sz="2400" b="1" dirty="0">
                <a:hlinkClick r:id="rId3"/>
              </a:rPr>
              <a:t>www.irpcommerce.com</a:t>
            </a:r>
            <a:endParaRPr lang="en-US" sz="2400" b="1" dirty="0"/>
          </a:p>
          <a:p>
            <a:endParaRPr lang="en-US" sz="2400" dirty="0"/>
          </a:p>
          <a:p>
            <a:pPr algn="ctr"/>
            <a:r>
              <a:rPr lang="en-US" sz="2400" b="1" dirty="0" err="1"/>
              <a:t>daniel@irpcommerce.com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30" y="1544583"/>
            <a:ext cx="63500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08" y="313254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0091" y="811434"/>
            <a:ext cx="80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IRP is Hosted Securely by P2V on Azure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63167"/>
              </p:ext>
            </p:extLst>
          </p:nvPr>
        </p:nvGraphicFramePr>
        <p:xfrm>
          <a:off x="573355" y="3931681"/>
          <a:ext cx="3817362" cy="171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362"/>
              </a:tblGrid>
              <a:tr h="17133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endParaRPr lang="en-US" sz="1500" dirty="0"/>
                    </a:p>
                  </a:txBody>
                  <a:tcPr marL="77880" marR="77880" marT="38940" marB="3894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11" y="4112021"/>
            <a:ext cx="3501906" cy="1406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16" y="4029591"/>
            <a:ext cx="4288779" cy="1615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3355" y="1575656"/>
            <a:ext cx="804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We have partnered with </a:t>
            </a:r>
            <a:r>
              <a:rPr lang="en-US" sz="2400" b="1" dirty="0" smtClean="0"/>
              <a:t>P2V</a:t>
            </a:r>
            <a:r>
              <a:rPr lang="en-US" sz="2400" dirty="0" smtClean="0"/>
              <a:t> to host the </a:t>
            </a:r>
            <a:r>
              <a:rPr lang="en-US" sz="2400" b="1" dirty="0" smtClean="0"/>
              <a:t>IRP platform on Azure </a:t>
            </a:r>
            <a:r>
              <a:rPr lang="mr-IN" sz="2400" dirty="0" smtClean="0"/>
              <a:t>–</a:t>
            </a:r>
            <a:r>
              <a:rPr lang="en-GB" sz="2400" dirty="0" smtClean="0"/>
              <a:t> who provide </a:t>
            </a:r>
            <a:r>
              <a:rPr lang="en-US" sz="2400" dirty="0" smtClean="0"/>
              <a:t>the </a:t>
            </a:r>
            <a:r>
              <a:rPr lang="en-US" sz="2400" b="1" dirty="0" smtClean="0"/>
              <a:t>security</a:t>
            </a:r>
            <a:r>
              <a:rPr lang="en-US" sz="2400" dirty="0" smtClean="0"/>
              <a:t> and </a:t>
            </a:r>
            <a:r>
              <a:rPr lang="en-US" sz="2400" b="1" dirty="0" smtClean="0"/>
              <a:t>computing power </a:t>
            </a:r>
            <a:r>
              <a:rPr lang="en-US" sz="2400" dirty="0" smtClean="0"/>
              <a:t>needed for hosting a modern ecommerce System like the IRP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4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091" y="1623712"/>
            <a:ext cx="8321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Daniel </a:t>
            </a:r>
            <a:r>
              <a:rPr lang="en-US" dirty="0">
                <a:latin typeface="Arial"/>
                <a:cs typeface="Arial"/>
              </a:rPr>
              <a:t>Loughlin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 CEO IRP </a:t>
            </a:r>
            <a:r>
              <a:rPr lang="en-US" dirty="0" smtClean="0">
                <a:latin typeface="Arial"/>
                <a:cs typeface="Arial"/>
              </a:rPr>
              <a:t>Commerce.  Based </a:t>
            </a:r>
            <a:r>
              <a:rPr lang="en-US" dirty="0">
                <a:latin typeface="Arial"/>
                <a:cs typeface="Arial"/>
              </a:rPr>
              <a:t>in Northern Ireland Science Park </a:t>
            </a:r>
            <a:r>
              <a:rPr lang="en-US" dirty="0" smtClean="0">
                <a:latin typeface="Arial"/>
                <a:cs typeface="Arial"/>
              </a:rPr>
              <a:t>we provide the </a:t>
            </a:r>
            <a:r>
              <a:rPr lang="en-US" b="1" dirty="0" smtClean="0">
                <a:latin typeface="Arial"/>
                <a:cs typeface="Arial"/>
              </a:rPr>
              <a:t>IRP</a:t>
            </a:r>
            <a:r>
              <a:rPr lang="en-US" dirty="0" smtClean="0">
                <a:latin typeface="Arial"/>
                <a:cs typeface="Arial"/>
              </a:rPr>
              <a:t> Ecommerce Platform to clients in UK, Ireland &amp; USA</a:t>
            </a:r>
            <a:br>
              <a:rPr lang="en-US" dirty="0" smtClean="0">
                <a:latin typeface="Arial"/>
                <a:cs typeface="Arial"/>
              </a:rPr>
            </a:b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 IRP Platform has </a:t>
            </a:r>
            <a:r>
              <a:rPr lang="en-US" dirty="0">
                <a:latin typeface="Arial"/>
                <a:cs typeface="Arial"/>
              </a:rPr>
              <a:t>securely </a:t>
            </a:r>
            <a:r>
              <a:rPr lang="en-US" dirty="0" smtClean="0">
                <a:latin typeface="Arial"/>
                <a:cs typeface="Arial"/>
              </a:rPr>
              <a:t>transacted Over £1 Billion for NI Companie</a:t>
            </a:r>
            <a:r>
              <a:rPr lang="en-US" dirty="0">
                <a:latin typeface="Arial"/>
                <a:cs typeface="Arial"/>
              </a:rPr>
              <a:t>s</a:t>
            </a:r>
            <a:br>
              <a:rPr lang="en-US" dirty="0">
                <a:latin typeface="Arial"/>
                <a:cs typeface="Arial"/>
              </a:rPr>
            </a:b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Focused on </a:t>
            </a:r>
            <a:r>
              <a:rPr lang="en-US" b="1" dirty="0" err="1">
                <a:solidFill>
                  <a:srgbClr val="00B050"/>
                </a:solidFill>
                <a:latin typeface="Arial"/>
                <a:cs typeface="Arial"/>
              </a:rPr>
              <a:t>RnD</a:t>
            </a: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 in Ecommerce 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technology - </a:t>
            </a: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AI now plays a big part in our </a:t>
            </a:r>
            <a:r>
              <a:rPr lang="en-US" b="1" dirty="0" err="1">
                <a:solidFill>
                  <a:srgbClr val="00B050"/>
                </a:solidFill>
                <a:latin typeface="Arial"/>
                <a:cs typeface="Arial"/>
              </a:rPr>
              <a:t>RnD</a:t>
            </a: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 with 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lang="en-US" b="1" dirty="0" err="1" smtClean="0">
                <a:solidFill>
                  <a:srgbClr val="00B050"/>
                </a:solidFill>
                <a:latin typeface="Arial"/>
                <a:cs typeface="Arial"/>
              </a:rPr>
              <a:t>DeepAgent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AI 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module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Businesses are copying Finance 20 years ago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automation and algorithms allow them to outperform their competition and make markets efficient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For businesses - the interest in AI should be to MAKE MORE PROFITS, gain competitive advantage and to outperform their market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91" y="811434"/>
            <a:ext cx="80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About IRP COMMERCE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573" y="2772306"/>
            <a:ext cx="821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&gt; £1,000,000,000  GBP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to &gt; 170 Countries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0542" y="3158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3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991" y="819044"/>
            <a:ext cx="809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The Goal of Data and AI in Ecommerce</a:t>
            </a: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38" y="4450328"/>
            <a:ext cx="8234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have found this to be true in Ecommerce, AI and analytics </a:t>
            </a:r>
            <a:r>
              <a:rPr lang="mr-IN" sz="2800" dirty="0" smtClean="0"/>
              <a:t>–</a:t>
            </a:r>
            <a:r>
              <a:rPr lang="en-GB" sz="2800" dirty="0" smtClean="0"/>
              <a:t> </a:t>
            </a:r>
            <a:r>
              <a:rPr lang="en-GB" sz="2800" b="1" dirty="0" smtClean="0"/>
              <a:t>if they are not directional towards Sales </a:t>
            </a:r>
            <a:r>
              <a:rPr lang="mr-IN" sz="2800" dirty="0" smtClean="0"/>
              <a:t>–</a:t>
            </a:r>
            <a:r>
              <a:rPr lang="en-GB" sz="2800" dirty="0" smtClean="0"/>
              <a:t> you will get nowhere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057" y="2023962"/>
            <a:ext cx="1736047" cy="21306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338" y="2023962"/>
            <a:ext cx="6364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“If you don't know where you are going, every road will get you nowhere</a:t>
            </a:r>
            <a:r>
              <a:rPr lang="en-US" sz="4000" dirty="0" smtClean="0"/>
              <a:t>.” </a:t>
            </a:r>
            <a:r>
              <a:rPr lang="en-US" sz="4000" dirty="0" smtClean="0"/>
              <a:t> </a:t>
            </a:r>
            <a:r>
              <a:rPr lang="en-US" sz="2000" dirty="0" smtClean="0"/>
              <a:t>Henry Kissinger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8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2285" y="1567265"/>
            <a:ext cx="75173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I </a:t>
            </a:r>
            <a:r>
              <a:rPr lang="en-US" b="1" dirty="0">
                <a:latin typeface="Arial"/>
                <a:cs typeface="Arial"/>
              </a:rPr>
              <a:t>plan to cover 3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areas in this presentation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1) Introduction to Ecommerce, how to measure Ecommerce Success, BIG DATA, Benchmarking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2) CONVERSION Strategy with </a:t>
            </a:r>
            <a:r>
              <a:rPr lang="en-US" b="1" dirty="0" err="1" smtClean="0">
                <a:latin typeface="Arial"/>
                <a:cs typeface="Arial"/>
              </a:rPr>
              <a:t>DeepAgent</a:t>
            </a:r>
            <a:r>
              <a:rPr lang="en-US" b="1" dirty="0" smtClean="0">
                <a:latin typeface="Arial"/>
                <a:cs typeface="Arial"/>
              </a:rPr>
              <a:t> AI </a:t>
            </a:r>
            <a:r>
              <a:rPr lang="en-US" dirty="0" smtClean="0">
                <a:latin typeface="Arial"/>
                <a:cs typeface="Arial"/>
              </a:rPr>
              <a:t>technology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 using AI for One to One selling.  </a:t>
            </a:r>
            <a:r>
              <a:rPr lang="en-GB" dirty="0" smtClean="0">
                <a:latin typeface="Arial"/>
                <a:cs typeface="Arial"/>
              </a:rPr>
              <a:t> </a:t>
            </a:r>
            <a:br>
              <a:rPr lang="en-GB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3)  </a:t>
            </a:r>
            <a:r>
              <a:rPr lang="en-US" b="1" dirty="0" err="1" smtClean="0">
                <a:latin typeface="Arial"/>
                <a:cs typeface="Arial"/>
              </a:rPr>
              <a:t>DeepAgent</a:t>
            </a:r>
            <a:r>
              <a:rPr lang="en-US" b="1" dirty="0" smtClean="0">
                <a:latin typeface="Arial"/>
                <a:cs typeface="Arial"/>
              </a:rPr>
              <a:t> AI Demo in the IRP Platform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91" y="811434"/>
            <a:ext cx="80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WHAT DOES THE PRESENTATION COVER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9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991" y="819044"/>
            <a:ext cx="809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Ecommerce is About Sales &amp; Measurement is key</a:t>
            </a: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338" name="Picture 2" descr="The IRP ecommerce equation - Visitors x Conversion Rate x Average Order Value equals Sa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2720907"/>
            <a:ext cx="3095625" cy="2619375"/>
          </a:xfrm>
          <a:prstGeom prst="rect">
            <a:avLst/>
          </a:prstGeom>
          <a:noFill/>
        </p:spPr>
      </p:pic>
      <p:pic>
        <p:nvPicPr>
          <p:cNvPr id="14340" name="Picture 4" descr="The IRP ecommerce equation - Visitors x Conversion Rate x Average Order Value = Sa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825" y="2654231"/>
            <a:ext cx="3667125" cy="2686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06072" y="1645339"/>
            <a:ext cx="7089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Ecommerce is based on fundamental </a:t>
            </a:r>
            <a:r>
              <a:rPr lang="en-GB" sz="2800" b="1" dirty="0" smtClean="0"/>
              <a:t>maths &amp; </a:t>
            </a:r>
            <a:br>
              <a:rPr lang="en-GB" sz="2800" b="1" dirty="0" smtClean="0"/>
            </a:br>
            <a:r>
              <a:rPr lang="en-GB" sz="2800" b="1" dirty="0" smtClean="0"/>
              <a:t>a Quantitative approach is needed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679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991" y="819044"/>
            <a:ext cx="80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/>
              </a:rPr>
              <a:t>How to measure ecommerce success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28" y="1478002"/>
            <a:ext cx="8486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TRAFFIC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CONVERSION - RETENTION</a:t>
            </a:r>
            <a:br>
              <a:rPr lang="en-GB" sz="2800" b="1" dirty="0" smtClean="0"/>
            </a:br>
            <a:r>
              <a:rPr lang="en-GB" sz="2800" b="1" dirty="0" smtClean="0">
                <a:solidFill>
                  <a:srgbClr val="00B050"/>
                </a:solidFill>
              </a:rPr>
              <a:t>AI plays an increasing role in ALL of these in Ecommerce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The IRP ecommerce strategic areas - Traffic, Conversion and Ret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0" y="2948682"/>
            <a:ext cx="3362325" cy="2514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Formula For IRP Commerce Su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25" y="2486346"/>
            <a:ext cx="4886325" cy="3363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0091" y="1728179"/>
            <a:ext cx="6480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</a:rPr>
              <a:t>Big DATA – a Quantitative </a:t>
            </a:r>
            <a:r>
              <a:rPr lang="en-US" sz="2000" b="1" dirty="0">
                <a:latin typeface="Arial"/>
              </a:rPr>
              <a:t>Approach to </a:t>
            </a:r>
            <a:r>
              <a:rPr lang="en-US" sz="2000" b="1" dirty="0" smtClean="0">
                <a:latin typeface="Arial"/>
              </a:rPr>
              <a:t>Ecommerce </a:t>
            </a:r>
            <a:endParaRPr lang="en-US" sz="2000" b="1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75" y="2239510"/>
            <a:ext cx="8466832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Big Data the guesswork out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dirty="0" smtClean="0">
                <a:latin typeface="Arial"/>
                <a:cs typeface="Arial"/>
              </a:rPr>
              <a:t>the performance of a </a:t>
            </a:r>
            <a:r>
              <a:rPr lang="en-US" dirty="0">
                <a:latin typeface="Arial"/>
                <a:cs typeface="Arial"/>
              </a:rPr>
              <a:t>traffic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Big Data Benchmarking tells us if something is GOOD or </a:t>
            </a:r>
            <a:r>
              <a:rPr lang="en-US" dirty="0" smtClean="0">
                <a:latin typeface="Arial"/>
                <a:cs typeface="Arial"/>
              </a:rPr>
              <a:t>BAD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Assess your current Service Provider (</a:t>
            </a:r>
            <a:r>
              <a:rPr lang="en-US" dirty="0" err="1">
                <a:latin typeface="Arial"/>
                <a:cs typeface="Arial"/>
              </a:rPr>
              <a:t>eg</a:t>
            </a:r>
            <a:r>
              <a:rPr lang="en-US" dirty="0">
                <a:latin typeface="Arial"/>
                <a:cs typeface="Arial"/>
              </a:rPr>
              <a:t> PPC Agency, Social Media Marketer) </a:t>
            </a:r>
            <a:r>
              <a:rPr lang="en-US" b="1" dirty="0">
                <a:latin typeface="Arial"/>
                <a:cs typeface="Arial"/>
              </a:rPr>
              <a:t>objectively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Key Metrics: Sales</a:t>
            </a: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, Channel (</a:t>
            </a:r>
            <a:r>
              <a:rPr lang="en-US" b="1" dirty="0" err="1">
                <a:solidFill>
                  <a:srgbClr val="00B050"/>
                </a:solidFill>
                <a:latin typeface="Arial"/>
                <a:cs typeface="Arial"/>
              </a:rPr>
              <a:t>eg</a:t>
            </a: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 Google PPC), Agency, Cost of Sales</a:t>
            </a:r>
            <a:endParaRPr lang="en-US" b="1" dirty="0" smtClean="0">
              <a:solidFill>
                <a:srgbClr val="00B05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Deskill </a:t>
            </a:r>
            <a:r>
              <a:rPr lang="en-US" dirty="0">
                <a:latin typeface="Arial"/>
                <a:cs typeface="Arial"/>
              </a:rPr>
              <a:t>ecommerce process and assemble the correct </a:t>
            </a:r>
            <a:r>
              <a:rPr lang="en-US" dirty="0" smtClean="0">
                <a:latin typeface="Arial"/>
                <a:cs typeface="Arial"/>
              </a:rPr>
              <a:t>team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GOOD DATA is also the FUEL on which Machine Learning Runs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0091" y="862623"/>
            <a:ext cx="658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Data Comparison and Benchmarking is key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3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0091" y="1699618"/>
            <a:ext cx="2947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</a:rPr>
              <a:t>Constructing </a:t>
            </a:r>
            <a:r>
              <a:rPr lang="en-US" sz="2000" b="1" smtClean="0">
                <a:latin typeface="Arial"/>
              </a:rPr>
              <a:t>a house</a:t>
            </a:r>
            <a:endParaRPr lang="en-US" sz="2000" b="1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75854"/>
            <a:ext cx="9144000" cy="6338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0091" y="862623"/>
            <a:ext cx="6529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Data Comparison and Benchmarking is key</a:t>
            </a:r>
            <a:endParaRPr lang="en-US" sz="2400" b="1" dirty="0">
              <a:solidFill>
                <a:schemeClr val="bg1"/>
              </a:solidFill>
              <a:latin typeface="Arial"/>
            </a:endParaRPr>
          </a:p>
          <a:p>
            <a:endParaRPr lang="en-US" sz="24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1" y="2185554"/>
            <a:ext cx="3856466" cy="3643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85" y="2208234"/>
            <a:ext cx="3807630" cy="3597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88" y="3359005"/>
            <a:ext cx="1127024" cy="1296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22770" y="3359005"/>
            <a:ext cx="1125880" cy="1296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36648" y="1699618"/>
            <a:ext cx="423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</a:rPr>
              <a:t>Constructing Ecommerce Team</a:t>
            </a:r>
            <a:endParaRPr lang="en-US" sz="20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5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4748</TotalTime>
  <Words>414</Words>
  <Application>Microsoft Macintosh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Daniel Loughlin</cp:lastModifiedBy>
  <cp:revision>505</cp:revision>
  <cp:lastPrinted>2018-03-06T11:04:52Z</cp:lastPrinted>
  <dcterms:created xsi:type="dcterms:W3CDTF">2010-04-12T23:12:02Z</dcterms:created>
  <dcterms:modified xsi:type="dcterms:W3CDTF">2018-03-08T13:34:48Z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