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76" r:id="rId10"/>
    <p:sldId id="265" r:id="rId11"/>
    <p:sldId id="266" r:id="rId12"/>
    <p:sldId id="267" r:id="rId13"/>
    <p:sldId id="268" r:id="rId14"/>
    <p:sldId id="278" r:id="rId15"/>
    <p:sldId id="280" r:id="rId16"/>
    <p:sldId id="279" r:id="rId17"/>
    <p:sldId id="281" r:id="rId18"/>
    <p:sldId id="270" r:id="rId19"/>
    <p:sldId id="271" r:id="rId20"/>
    <p:sldId id="272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0"/>
    <p:restoredTop sz="82490"/>
  </p:normalViewPr>
  <p:slideViewPr>
    <p:cSldViewPr snapToGrid="0" snapToObjects="1">
      <p:cViewPr>
        <p:scale>
          <a:sx n="112" d="100"/>
          <a:sy n="112" d="100"/>
        </p:scale>
        <p:origin x="-18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C6F7E-C22C-CC40-9F43-86A419093D59}" type="datetimeFigureOut">
              <a:rPr lang="en-US" smtClean="0"/>
              <a:t>20-Jun-17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050C5-7B96-9C46-9410-D5AA641B6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5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1006B-08A3-DE4F-9D19-9E06E32373C7}" type="datetimeFigureOut">
              <a:rPr lang="en-US" smtClean="0"/>
              <a:t>20-Jun-17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04280-9B66-C245-B45C-5192DE2E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99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04280-9B66-C245-B45C-5192DE2E0D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3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04280-9B66-C245-B45C-5192DE2E0D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04280-9B66-C245-B45C-5192DE2E0D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2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04280-9B66-C245-B45C-5192DE2E0D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74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04280-9B66-C245-B45C-5192DE2E0D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9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04280-9B66-C245-B45C-5192DE2E0D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93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04280-9B66-C245-B45C-5192DE2E0D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37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04280-9B66-C245-B45C-5192DE2E0D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B437-6B6B-924E-8914-86731DE3C3A6}" type="datetimeFigureOut">
              <a:rPr lang="en-US" smtClean="0"/>
              <a:t>20-Jun-17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B1C0-D77C-6C41-8277-A15CE7CA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8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B437-6B6B-924E-8914-86731DE3C3A6}" type="datetimeFigureOut">
              <a:rPr lang="en-US" smtClean="0"/>
              <a:t>20-Jun-17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B1C0-D77C-6C41-8277-A15CE7CA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7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B437-6B6B-924E-8914-86731DE3C3A6}" type="datetimeFigureOut">
              <a:rPr lang="en-US" smtClean="0"/>
              <a:t>20-Jun-17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B1C0-D77C-6C41-8277-A15CE7CA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B437-6B6B-924E-8914-86731DE3C3A6}" type="datetimeFigureOut">
              <a:rPr lang="en-US" smtClean="0"/>
              <a:t>20-Jun-17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B1C0-D77C-6C41-8277-A15CE7CA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8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B437-6B6B-924E-8914-86731DE3C3A6}" type="datetimeFigureOut">
              <a:rPr lang="en-US" smtClean="0"/>
              <a:t>20-Jun-17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B1C0-D77C-6C41-8277-A15CE7CA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8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B437-6B6B-924E-8914-86731DE3C3A6}" type="datetimeFigureOut">
              <a:rPr lang="en-US" smtClean="0"/>
              <a:t>20-Jun-17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B1C0-D77C-6C41-8277-A15CE7CA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B437-6B6B-924E-8914-86731DE3C3A6}" type="datetimeFigureOut">
              <a:rPr lang="en-US" smtClean="0"/>
              <a:t>20-Jun-17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B1C0-D77C-6C41-8277-A15CE7CA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4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B437-6B6B-924E-8914-86731DE3C3A6}" type="datetimeFigureOut">
              <a:rPr lang="en-US" smtClean="0"/>
              <a:t>20-Jun-17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B1C0-D77C-6C41-8277-A15CE7CA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2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B437-6B6B-924E-8914-86731DE3C3A6}" type="datetimeFigureOut">
              <a:rPr lang="en-US" smtClean="0"/>
              <a:t>20-Jun-17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B1C0-D77C-6C41-8277-A15CE7CA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0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B437-6B6B-924E-8914-86731DE3C3A6}" type="datetimeFigureOut">
              <a:rPr lang="en-US" smtClean="0"/>
              <a:t>20-Jun-17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B1C0-D77C-6C41-8277-A15CE7CA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1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B437-6B6B-924E-8914-86731DE3C3A6}" type="datetimeFigureOut">
              <a:rPr lang="en-US" smtClean="0"/>
              <a:t>20-Jun-17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B1C0-D77C-6C41-8277-A15CE7CA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7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8B437-6B6B-924E-8914-86731DE3C3A6}" type="datetimeFigureOut">
              <a:rPr lang="en-US" smtClean="0"/>
              <a:t>20-Jun-17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3B1C0-D77C-6C41-8277-A15CE7CA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9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oEvent_P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974346"/>
            <a:ext cx="6515099" cy="2146044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6042" y="1052815"/>
            <a:ext cx="7046251" cy="10442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  <a:latin typeface="Arial"/>
                <a:cs typeface="Arial"/>
              </a:rPr>
              <a:t>THE OWNERS ROLE IN </a:t>
            </a:r>
            <a:br>
              <a:rPr lang="en-US" sz="3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000" dirty="0" smtClean="0">
                <a:solidFill>
                  <a:schemeClr val="bg1"/>
                </a:solidFill>
                <a:latin typeface="Arial"/>
                <a:cs typeface="Arial"/>
              </a:rPr>
              <a:t>ECOMMERCE 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SUCCESS </a:t>
            </a:r>
            <a:r>
              <a:rPr lang="en-US" sz="3000" dirty="0" smtClean="0">
                <a:solidFill>
                  <a:schemeClr val="bg1"/>
                </a:solidFill>
                <a:latin typeface="Arial"/>
                <a:cs typeface="Arial"/>
              </a:rPr>
              <a:t>&amp; </a:t>
            </a:r>
            <a:br>
              <a:rPr lang="en-US" sz="3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000" dirty="0" smtClean="0">
                <a:solidFill>
                  <a:schemeClr val="bg1"/>
                </a:solidFill>
                <a:latin typeface="Arial"/>
                <a:cs typeface="Arial"/>
              </a:rPr>
              <a:t>how the IRP World can help </a:t>
            </a:r>
          </a:p>
        </p:txBody>
      </p:sp>
    </p:spTree>
    <p:extLst>
      <p:ext uri="{BB962C8B-B14F-4D97-AF65-F5344CB8AC3E}">
        <p14:creationId xmlns:p14="http://schemas.microsoft.com/office/powerpoint/2010/main" val="1732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oEvent_Pres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"/>
            <a:ext cx="9144000" cy="1156702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1306" y="6202189"/>
            <a:ext cx="5628797" cy="5812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dirty="0" smtClean="0">
                <a:solidFill>
                  <a:schemeClr val="bg1"/>
                </a:solidFill>
                <a:latin typeface="Arial"/>
                <a:cs typeface="Arial"/>
              </a:rPr>
              <a:t>ECOMMERCE </a:t>
            </a:r>
            <a:r>
              <a:rPr lang="en-US" sz="1500" b="1" dirty="0" smtClean="0">
                <a:solidFill>
                  <a:schemeClr val="bg1"/>
                </a:solidFill>
                <a:latin typeface="Arial"/>
                <a:cs typeface="Arial"/>
              </a:rPr>
              <a:t>SUCCESS</a:t>
            </a:r>
            <a:r>
              <a:rPr lang="en-US" sz="1500" dirty="0" smtClean="0">
                <a:solidFill>
                  <a:schemeClr val="bg1"/>
                </a:solidFill>
                <a:latin typeface="Arial"/>
                <a:cs typeface="Arial"/>
              </a:rPr>
              <a:t> FOR IRP CUSTOMERS</a:t>
            </a:r>
            <a:endParaRPr lang="en-US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306" y="1310753"/>
            <a:ext cx="83389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In our experience – good companies always get on top of their Logistics, Product and Customer Service </a:t>
            </a:r>
          </a:p>
          <a:p>
            <a:endParaRPr lang="en-GB" dirty="0" smtClean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Even Great Companies </a:t>
            </a:r>
            <a:r>
              <a:rPr lang="en-GB" b="1" dirty="0" smtClean="0">
                <a:latin typeface="Arial"/>
                <a:cs typeface="Arial"/>
              </a:rPr>
              <a:t>STRUGGLE </a:t>
            </a:r>
            <a:r>
              <a:rPr lang="en-GB" dirty="0" smtClean="0">
                <a:latin typeface="Arial"/>
                <a:cs typeface="Arial"/>
              </a:rPr>
              <a:t>with Ecommerce</a:t>
            </a:r>
            <a:br>
              <a:rPr lang="en-GB" dirty="0" smtClean="0">
                <a:latin typeface="Arial"/>
                <a:cs typeface="Arial"/>
              </a:rPr>
            </a:br>
            <a:endParaRPr lang="en-GB" dirty="0" smtClean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The </a:t>
            </a:r>
            <a:r>
              <a:rPr lang="en-GB" b="1" dirty="0" smtClean="0">
                <a:latin typeface="Arial"/>
                <a:cs typeface="Arial"/>
              </a:rPr>
              <a:t>IRP WORLD</a:t>
            </a:r>
            <a:r>
              <a:rPr lang="en-GB" dirty="0" smtClean="0">
                <a:latin typeface="Arial"/>
                <a:cs typeface="Arial"/>
              </a:rPr>
              <a:t> is a resource centre &amp; ecosystem to help sales</a:t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The IRP World benchmarks performance and helps key decisions</a:t>
            </a:r>
          </a:p>
          <a:p>
            <a:endParaRPr lang="en-GB" b="1" dirty="0" smtClean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We use the IRP World provide a Framework for Ecommerce to be Quantitative and all about sales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1306" y="407339"/>
            <a:ext cx="8044139" cy="61328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chemeClr val="bg1"/>
                </a:solidFill>
                <a:latin typeface="Arial"/>
                <a:cs typeface="Arial"/>
              </a:rPr>
              <a:t>WHAT IS THE IRP WORLD APPROACH</a:t>
            </a:r>
            <a:endParaRPr lang="en-US" sz="2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3874" y="5004567"/>
            <a:ext cx="7876254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IRP World works </a:t>
            </a: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by comparing like for like </a:t>
            </a: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results in ecommerce </a:t>
            </a: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to </a:t>
            </a: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simply determine: </a:t>
            </a:r>
            <a:r>
              <a:rPr lang="en-GB" sz="2000" b="1" dirty="0" smtClean="0">
                <a:solidFill>
                  <a:schemeClr val="bg1"/>
                </a:solidFill>
                <a:latin typeface="Arial"/>
                <a:cs typeface="Arial"/>
              </a:rPr>
              <a:t>WHAT </a:t>
            </a:r>
            <a:r>
              <a:rPr lang="en-GB" sz="2000" b="1" dirty="0">
                <a:solidFill>
                  <a:schemeClr val="bg1"/>
                </a:solidFill>
                <a:latin typeface="Arial"/>
                <a:cs typeface="Arial"/>
              </a:rPr>
              <a:t>IS GOOD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oEvent_Pres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"/>
            <a:ext cx="9144000" cy="1156702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1306" y="6202189"/>
            <a:ext cx="5628797" cy="5812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 smtClean="0">
                <a:solidFill>
                  <a:schemeClr val="bg1"/>
                </a:solidFill>
                <a:latin typeface="Arial"/>
                <a:cs typeface="Arial"/>
              </a:rPr>
              <a:t>WHAT IS THE IRP WORLD</a:t>
            </a:r>
            <a:endParaRPr lang="en-US" sz="1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1306" y="407339"/>
            <a:ext cx="8044139" cy="61328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chemeClr val="bg1"/>
                </a:solidFill>
                <a:latin typeface="Arial"/>
                <a:cs typeface="Arial"/>
              </a:rPr>
              <a:t>WHAT IS THE IRP WORLD APPROACH</a:t>
            </a:r>
            <a:endParaRPr lang="en-US" sz="2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25911" y="2780928"/>
            <a:ext cx="1125880" cy="1296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25" y="1584797"/>
            <a:ext cx="3856466" cy="3643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103" y="2780928"/>
            <a:ext cx="1127024" cy="1296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956" y="1630157"/>
            <a:ext cx="3807630" cy="35976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944" y="1254466"/>
            <a:ext cx="3317534" cy="375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CONSTRUCTING A HOUSE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30955" y="1255726"/>
            <a:ext cx="389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CONSTRUCTING ECOMMERCE SUCCESS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164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oEvent_Pres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"/>
            <a:ext cx="9144000" cy="1156702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1306" y="6202189"/>
            <a:ext cx="5628797" cy="5812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 smtClean="0">
                <a:solidFill>
                  <a:schemeClr val="bg1"/>
                </a:solidFill>
                <a:latin typeface="Arial"/>
                <a:cs typeface="Arial"/>
              </a:rPr>
              <a:t>A PROVEN OBJECTIVE APPROACH TO ECOMMERCE</a:t>
            </a:r>
            <a:endParaRPr lang="en-US" sz="1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306" y="1533640"/>
            <a:ext cx="83389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The IRP World creates a </a:t>
            </a:r>
            <a:r>
              <a:rPr lang="en-GB" b="1" dirty="0" smtClean="0">
                <a:latin typeface="Arial"/>
                <a:cs typeface="Arial"/>
              </a:rPr>
              <a:t>QUANTITATIVE </a:t>
            </a:r>
            <a:r>
              <a:rPr lang="en-GB" dirty="0" smtClean="0">
                <a:latin typeface="Arial"/>
                <a:cs typeface="Arial"/>
              </a:rPr>
              <a:t>approach to ecommerce</a:t>
            </a:r>
          </a:p>
          <a:p>
            <a:endParaRPr lang="en-GB" dirty="0" smtClean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We mean that you do not just select your TEAM by how good </a:t>
            </a:r>
            <a:r>
              <a:rPr lang="en-GB" b="1" dirty="0" smtClean="0">
                <a:latin typeface="Arial"/>
                <a:cs typeface="Arial"/>
              </a:rPr>
              <a:t>THEY SAY </a:t>
            </a:r>
            <a:r>
              <a:rPr lang="en-GB" dirty="0" smtClean="0">
                <a:latin typeface="Arial"/>
                <a:cs typeface="Arial"/>
              </a:rPr>
              <a:t>they are performing</a:t>
            </a:r>
            <a:br>
              <a:rPr lang="en-GB" dirty="0" smtClean="0">
                <a:latin typeface="Arial"/>
                <a:cs typeface="Arial"/>
              </a:rPr>
            </a:br>
            <a:endParaRPr lang="en-GB" dirty="0" smtClean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In the IRP WORLD we measure the performance of each element e.g., Google PPC, Paid Facebook, Email Marketing - in exactly the same way</a:t>
            </a:r>
          </a:p>
          <a:p>
            <a:endParaRPr lang="en-GB" dirty="0" smtClean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We call these “</a:t>
            </a:r>
            <a:r>
              <a:rPr lang="en-GB" b="1" dirty="0" smtClean="0">
                <a:latin typeface="Arial"/>
                <a:cs typeface="Arial"/>
              </a:rPr>
              <a:t>Tradespeople</a:t>
            </a:r>
            <a:r>
              <a:rPr lang="en-GB" dirty="0" smtClean="0">
                <a:latin typeface="Arial"/>
                <a:cs typeface="Arial"/>
              </a:rPr>
              <a:t>” e.g., Google </a:t>
            </a:r>
            <a:r>
              <a:rPr lang="en-GB" dirty="0" err="1" smtClean="0">
                <a:latin typeface="Arial"/>
                <a:cs typeface="Arial"/>
              </a:rPr>
              <a:t>Adword</a:t>
            </a:r>
            <a:r>
              <a:rPr lang="en-GB" dirty="0" smtClean="0">
                <a:latin typeface="Arial"/>
                <a:cs typeface="Arial"/>
              </a:rPr>
              <a:t> providers “</a:t>
            </a:r>
            <a:r>
              <a:rPr lang="en-GB" b="1" dirty="0" smtClean="0">
                <a:latin typeface="Arial"/>
                <a:cs typeface="Arial"/>
              </a:rPr>
              <a:t>Service Providers</a:t>
            </a:r>
            <a:r>
              <a:rPr lang="en-GB" dirty="0" smtClean="0">
                <a:latin typeface="Arial"/>
                <a:cs typeface="Arial"/>
              </a:rPr>
              <a:t>” in the IRP WORLD that perform the “Service”</a:t>
            </a:r>
            <a:br>
              <a:rPr lang="en-GB" dirty="0" smtClean="0">
                <a:latin typeface="Arial"/>
                <a:cs typeface="Arial"/>
              </a:rPr>
            </a:br>
            <a:endParaRPr lang="en-GB" dirty="0" smtClean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This is </a:t>
            </a:r>
            <a:r>
              <a:rPr lang="en-GB" b="1" dirty="0" smtClean="0">
                <a:latin typeface="Arial"/>
                <a:cs typeface="Arial"/>
              </a:rPr>
              <a:t>Objective</a:t>
            </a:r>
            <a:r>
              <a:rPr lang="en-GB" dirty="0" smtClean="0">
                <a:latin typeface="Arial"/>
                <a:cs typeface="Arial"/>
              </a:rPr>
              <a:t> and not </a:t>
            </a:r>
            <a:r>
              <a:rPr lang="en-GB" b="1" dirty="0" smtClean="0">
                <a:latin typeface="Arial"/>
                <a:cs typeface="Arial"/>
              </a:rPr>
              <a:t>Subjective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1306" y="407339"/>
            <a:ext cx="8044139" cy="61328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chemeClr val="bg1"/>
                </a:solidFill>
                <a:latin typeface="Arial"/>
                <a:cs typeface="Arial"/>
              </a:rPr>
              <a:t>EXPLAINING THE IRP WORLD APPROACH</a:t>
            </a:r>
            <a:endParaRPr lang="en-US" sz="2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1305" y="5009421"/>
            <a:ext cx="8338971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We COMPARE how well </a:t>
            </a: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your Service </a:t>
            </a: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Provider </a:t>
            </a: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PERFORMS.  This allows us to benchmark </a:t>
            </a: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how well </a:t>
            </a: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each element </a:t>
            </a: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is </a:t>
            </a: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PERFORMING in </a:t>
            </a: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our joint interest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oEvent_Pres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"/>
            <a:ext cx="9144000" cy="1156702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1306" y="6202189"/>
            <a:ext cx="5628797" cy="5812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dirty="0" smtClean="0">
                <a:solidFill>
                  <a:schemeClr val="bg1"/>
                </a:solidFill>
                <a:latin typeface="Arial"/>
                <a:cs typeface="Arial"/>
              </a:rPr>
              <a:t>IRP WORLD </a:t>
            </a:r>
            <a:r>
              <a:rPr lang="en-US" sz="1500" b="1" dirty="0" smtClean="0">
                <a:solidFill>
                  <a:schemeClr val="bg1"/>
                </a:solidFill>
                <a:latin typeface="Arial"/>
                <a:cs typeface="Arial"/>
              </a:rPr>
              <a:t>- BIG DATA AND STATISTICS </a:t>
            </a:r>
            <a:r>
              <a:rPr lang="mr-IN" sz="1500" b="1" dirty="0" smtClean="0">
                <a:solidFill>
                  <a:schemeClr val="bg1"/>
                </a:solidFill>
                <a:latin typeface="Arial"/>
                <a:cs typeface="Arial"/>
              </a:rPr>
              <a:t>–</a:t>
            </a:r>
            <a:r>
              <a:rPr lang="en-US" sz="1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500" dirty="0" smtClean="0">
                <a:solidFill>
                  <a:schemeClr val="bg1"/>
                </a:solidFill>
                <a:latin typeface="Arial"/>
                <a:cs typeface="Arial"/>
              </a:rPr>
              <a:t>FULL PROOF</a:t>
            </a:r>
            <a:endParaRPr lang="en-US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475" y="1247564"/>
            <a:ext cx="83389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/>
                <a:cs typeface="Arial"/>
              </a:rPr>
              <a:t>IRP WORLD anonymises measures and compares data from each Traffic Source and Service Provider </a:t>
            </a:r>
            <a:br>
              <a:rPr lang="en-GB" sz="1600" dirty="0" smtClean="0">
                <a:latin typeface="Arial"/>
                <a:cs typeface="Arial"/>
              </a:rPr>
            </a:br>
            <a:endParaRPr lang="en-GB" sz="1600" dirty="0" smtClean="0">
              <a:latin typeface="Arial"/>
              <a:cs typeface="Arial"/>
            </a:endParaRPr>
          </a:p>
          <a:p>
            <a:r>
              <a:rPr lang="en-GB" sz="1600" dirty="0" smtClean="0">
                <a:latin typeface="Arial"/>
                <a:cs typeface="Arial"/>
              </a:rPr>
              <a:t>The IRP WORLD use statistical analysis to </a:t>
            </a:r>
            <a:r>
              <a:rPr lang="en-GB" sz="1600" b="1" dirty="0" smtClean="0">
                <a:latin typeface="Arial"/>
                <a:cs typeface="Arial"/>
              </a:rPr>
              <a:t>COMPARE </a:t>
            </a:r>
            <a:r>
              <a:rPr lang="en-GB" sz="1600" dirty="0" smtClean="0">
                <a:latin typeface="Arial"/>
                <a:cs typeface="Arial"/>
              </a:rPr>
              <a:t>Performance</a:t>
            </a:r>
            <a:br>
              <a:rPr lang="en-GB" sz="1600" dirty="0" smtClean="0">
                <a:latin typeface="Arial"/>
                <a:cs typeface="Arial"/>
              </a:rPr>
            </a:br>
            <a:endParaRPr lang="en-GB" sz="1600" dirty="0" smtClean="0">
              <a:latin typeface="Arial"/>
              <a:cs typeface="Arial"/>
            </a:endParaRPr>
          </a:p>
          <a:p>
            <a:r>
              <a:rPr lang="en-GB" sz="1600" dirty="0" smtClean="0">
                <a:latin typeface="Arial"/>
                <a:cs typeface="Arial"/>
              </a:rPr>
              <a:t>By comparison with other Service Providers </a:t>
            </a:r>
            <a:r>
              <a:rPr lang="mr-IN" sz="1600" dirty="0" smtClean="0">
                <a:latin typeface="Arial"/>
                <a:cs typeface="Arial"/>
              </a:rPr>
              <a:t>–</a:t>
            </a:r>
            <a:r>
              <a:rPr lang="en-GB" sz="1600" dirty="0" smtClean="0">
                <a:latin typeface="Arial"/>
                <a:cs typeface="Arial"/>
              </a:rPr>
              <a:t> IRP World knows if a TEAM are performing well or if there is room for improvement…. Not Subjectively, but </a:t>
            </a:r>
            <a:r>
              <a:rPr lang="en-GB" sz="1600" dirty="0">
                <a:latin typeface="Arial"/>
                <a:cs typeface="Arial"/>
              </a:rPr>
              <a:t>Quantitatively</a:t>
            </a:r>
            <a:br>
              <a:rPr lang="en-GB" sz="1600" dirty="0">
                <a:latin typeface="Arial"/>
                <a:cs typeface="Arial"/>
              </a:rPr>
            </a:br>
            <a:r>
              <a:rPr lang="en-GB" sz="1600" dirty="0">
                <a:latin typeface="Arial"/>
                <a:cs typeface="Arial"/>
              </a:rPr>
              <a:t/>
            </a:r>
            <a:br>
              <a:rPr lang="en-GB" sz="1600" dirty="0">
                <a:latin typeface="Arial"/>
                <a:cs typeface="Arial"/>
              </a:rPr>
            </a:br>
            <a:r>
              <a:rPr lang="en-GB" sz="1600" dirty="0" smtClean="0">
                <a:latin typeface="Arial"/>
                <a:cs typeface="Arial"/>
              </a:rPr>
              <a:t>IRP </a:t>
            </a:r>
            <a:r>
              <a:rPr lang="en-GB" sz="1600" dirty="0">
                <a:latin typeface="Arial"/>
                <a:cs typeface="Arial"/>
              </a:rPr>
              <a:t>World </a:t>
            </a:r>
            <a:r>
              <a:rPr lang="en-GB" sz="1600" dirty="0" smtClean="0">
                <a:latin typeface="Arial"/>
                <a:cs typeface="Arial"/>
              </a:rPr>
              <a:t>provides you </a:t>
            </a:r>
            <a:r>
              <a:rPr lang="en-GB" sz="1600" dirty="0">
                <a:latin typeface="Arial"/>
                <a:cs typeface="Arial"/>
              </a:rPr>
              <a:t>this information</a:t>
            </a:r>
            <a:r>
              <a:rPr lang="en-GB" sz="16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sz="1600" dirty="0" smtClean="0">
                <a:latin typeface="Arial"/>
                <a:cs typeface="Arial"/>
              </a:rPr>
              <a:t>to empower you the owners</a:t>
            </a:r>
            <a:br>
              <a:rPr lang="en-GB" sz="1600" dirty="0" smtClean="0">
                <a:latin typeface="Arial"/>
                <a:cs typeface="Arial"/>
              </a:rPr>
            </a:br>
            <a:endParaRPr lang="en-GB" sz="1600" dirty="0">
              <a:latin typeface="Arial"/>
              <a:cs typeface="Arial"/>
            </a:endParaRPr>
          </a:p>
          <a:p>
            <a:r>
              <a:rPr lang="en-GB" sz="1600" dirty="0">
                <a:latin typeface="Arial"/>
                <a:cs typeface="Arial"/>
              </a:rPr>
              <a:t>Benchmarking makes </a:t>
            </a:r>
            <a:r>
              <a:rPr lang="en-GB" sz="1600" dirty="0" smtClean="0">
                <a:latin typeface="Arial"/>
                <a:cs typeface="Arial"/>
              </a:rPr>
              <a:t>this </a:t>
            </a:r>
            <a:r>
              <a:rPr lang="en-GB" sz="1600" dirty="0">
                <a:latin typeface="Arial"/>
                <a:cs typeface="Arial"/>
              </a:rPr>
              <a:t>quantitative so you can be 100% sure of what and </a:t>
            </a:r>
            <a:r>
              <a:rPr lang="en-GB" sz="1600" dirty="0" smtClean="0">
                <a:latin typeface="Arial"/>
                <a:cs typeface="Arial"/>
              </a:rPr>
              <a:t>who and what </a:t>
            </a:r>
            <a:r>
              <a:rPr lang="en-GB" sz="1600" dirty="0">
                <a:latin typeface="Arial"/>
                <a:cs typeface="Arial"/>
              </a:rPr>
              <a:t>is </a:t>
            </a:r>
            <a:r>
              <a:rPr lang="en-GB" sz="1600" dirty="0" smtClean="0">
                <a:latin typeface="Arial"/>
                <a:cs typeface="Arial"/>
              </a:rPr>
              <a:t>PERFORMING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1306" y="407339"/>
            <a:ext cx="8044139" cy="61328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chemeClr val="bg1"/>
                </a:solidFill>
                <a:latin typeface="Arial"/>
                <a:cs typeface="Arial"/>
              </a:rPr>
              <a:t>EXPLAINING THE IRP WORLD APPROACH</a:t>
            </a:r>
            <a:endParaRPr lang="en-US" sz="2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98" y="4694372"/>
            <a:ext cx="8042131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 BELIEVE THIS APPROACH IS SELF EVIDENT, FULL PROOF &amp; HELPS SOLVE THE ECOMMERCE PROBLEM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oEvent_Pres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0446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"/>
            <a:ext cx="9144000" cy="1156702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1306" y="6202189"/>
            <a:ext cx="5628797" cy="5812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dirty="0" smtClean="0">
                <a:solidFill>
                  <a:schemeClr val="bg1"/>
                </a:solidFill>
                <a:latin typeface="Arial"/>
                <a:cs typeface="Arial"/>
              </a:rPr>
              <a:t>AN EXAMPLE FROM THE IRP WORLD</a:t>
            </a:r>
            <a:endParaRPr lang="en-US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13596"/>
            <a:ext cx="833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COMPANY A </a:t>
            </a:r>
            <a:r>
              <a:rPr lang="mr-IN" sz="24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–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2400" b="1" dirty="0" smtClean="0">
                <a:latin typeface="Arial"/>
                <a:cs typeface="Arial"/>
              </a:rPr>
              <a:t>EXAMPLE OF IRP WORLD DATA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1306" y="407339"/>
            <a:ext cx="8044139" cy="61328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chemeClr val="bg1"/>
                </a:solidFill>
                <a:latin typeface="Arial"/>
                <a:cs typeface="Arial"/>
              </a:rPr>
              <a:t>EXPLAINING IRP WORLD DATA - EXAMPLE</a:t>
            </a:r>
            <a:endParaRPr lang="en-US" sz="2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69809"/>
              </p:ext>
            </p:extLst>
          </p:nvPr>
        </p:nvGraphicFramePr>
        <p:xfrm>
          <a:off x="623225" y="1877985"/>
          <a:ext cx="8229600" cy="1758950"/>
        </p:xfrm>
        <a:graphic>
          <a:graphicData uri="http://schemas.openxmlformats.org/drawingml/2006/table">
            <a:tbl>
              <a:tblPr/>
              <a:tblGrid>
                <a:gridCol w="3818965"/>
                <a:gridCol w="4410635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909090"/>
                          </a:solidFill>
                          <a:effectLst/>
                        </a:rPr>
                        <a:t>Sales 2016:</a:t>
                      </a:r>
                    </a:p>
                  </a:txBody>
                  <a:tcPr marR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solidFill>
                            <a:srgbClr val="909090"/>
                          </a:solidFill>
                          <a:effectLst/>
                        </a:rPr>
                        <a:t>£</a:t>
                      </a:r>
                      <a:r>
                        <a:rPr lang="cs-CZ" dirty="0" smtClean="0">
                          <a:solidFill>
                            <a:srgbClr val="909090"/>
                          </a:solidFill>
                          <a:effectLst/>
                        </a:rPr>
                        <a:t>3,866,753</a:t>
                      </a:r>
                      <a:endParaRPr lang="cs-CZ" dirty="0">
                        <a:solidFill>
                          <a:srgbClr val="909090"/>
                        </a:solidFill>
                        <a:effectLst/>
                      </a:endParaRPr>
                    </a:p>
                  </a:txBody>
                  <a:tcPr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solidFill>
                            <a:srgbClr val="909090"/>
                          </a:solidFill>
                          <a:effectLst/>
                        </a:rPr>
                        <a:t>2017 Projected Sales:</a:t>
                      </a:r>
                    </a:p>
                  </a:txBody>
                  <a:tcPr marR="6350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1" dirty="0" smtClean="0">
                          <a:solidFill>
                            <a:srgbClr val="008000"/>
                          </a:solidFill>
                          <a:effectLst/>
                        </a:rPr>
                        <a:t>£5,162,161</a:t>
                      </a:r>
                      <a:r>
                        <a:rPr lang="en-US" b="1" dirty="0">
                          <a:solidFill>
                            <a:srgbClr val="909090"/>
                          </a:solidFill>
                          <a:effectLst/>
                        </a:rPr>
                        <a:t>   </a:t>
                      </a:r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34% Growth</a:t>
                      </a:r>
                      <a:endParaRPr lang="en-US" b="1" dirty="0">
                        <a:solidFill>
                          <a:srgbClr val="909090"/>
                        </a:solidFill>
                        <a:effectLst/>
                      </a:endParaRPr>
                    </a:p>
                  </a:txBody>
                  <a:tcPr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909090"/>
                          </a:solidFill>
                          <a:effectLst/>
                        </a:rPr>
                        <a:t>2017 Sales Target:</a:t>
                      </a:r>
                    </a:p>
                  </a:txBody>
                  <a:tcPr marR="6350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 b="1" dirty="0" smtClean="0">
                          <a:solidFill>
                            <a:srgbClr val="909090"/>
                          </a:solidFill>
                          <a:effectLst/>
                        </a:rPr>
                        <a:t>£6,000,000</a:t>
                      </a:r>
                      <a:r>
                        <a:rPr lang="is-IS" b="1" dirty="0">
                          <a:solidFill>
                            <a:srgbClr val="909090"/>
                          </a:solidFill>
                          <a:effectLst/>
                        </a:rPr>
                        <a:t>   </a:t>
                      </a:r>
                      <a:r>
                        <a:rPr lang="is-IS" b="1" dirty="0">
                          <a:solidFill>
                            <a:srgbClr val="FF0000"/>
                          </a:solidFill>
                          <a:effectLst/>
                        </a:rPr>
                        <a:t>-13.96%</a:t>
                      </a:r>
                      <a:endParaRPr lang="is-IS" b="1" dirty="0">
                        <a:solidFill>
                          <a:srgbClr val="909090"/>
                        </a:solidFill>
                        <a:effectLst/>
                      </a:endParaRPr>
                    </a:p>
                  </a:txBody>
                  <a:tcPr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solidFill>
                            <a:srgbClr val="909090"/>
                          </a:solidFill>
                          <a:effectLst/>
                        </a:rPr>
                        <a:t>2017 CPA Target:</a:t>
                      </a:r>
                    </a:p>
                  </a:txBody>
                  <a:tcPr marR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dirty="0">
                          <a:solidFill>
                            <a:srgbClr val="909090"/>
                          </a:solidFill>
                          <a:effectLst/>
                        </a:rPr>
                        <a:t>5%</a:t>
                      </a:r>
                    </a:p>
                  </a:txBody>
                  <a:tcPr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solidFill>
                            <a:srgbClr val="909090"/>
                          </a:solidFill>
                          <a:effectLst/>
                        </a:rPr>
                        <a:t>Current CPA:</a:t>
                      </a:r>
                    </a:p>
                  </a:txBody>
                  <a:tcPr marR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dirty="0" smtClean="0">
                          <a:solidFill>
                            <a:srgbClr val="008000"/>
                          </a:solidFill>
                          <a:effectLst/>
                        </a:rPr>
                        <a:t>5.79%</a:t>
                      </a:r>
                      <a:endParaRPr lang="mr-IN" dirty="0">
                        <a:solidFill>
                          <a:srgbClr val="909090"/>
                        </a:solidFill>
                        <a:effectLst/>
                      </a:endParaRPr>
                    </a:p>
                  </a:txBody>
                  <a:tcPr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2106" y="4430182"/>
            <a:ext cx="787475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AOV £90    CLV £290       Conv 2.5%   Bounce 58%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Dom 74%  </a:t>
            </a:r>
            <a:r>
              <a:rPr lang="en-US" sz="2000" b="1" dirty="0" err="1" smtClean="0"/>
              <a:t>Int</a:t>
            </a:r>
            <a:r>
              <a:rPr lang="en-US" sz="2000" b="1" dirty="0" smtClean="0"/>
              <a:t> 26%       Desk 65.60%  Mob 34.40%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ORDERS FULLFILLED 98.5%.  </a:t>
            </a:r>
            <a:r>
              <a:rPr lang="en-US" sz="2000" b="1" dirty="0" smtClean="0">
                <a:solidFill>
                  <a:srgbClr val="FF0000"/>
                </a:solidFill>
              </a:rPr>
              <a:t>IRP EFFICIENCY 48.34%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173" y="4000880"/>
            <a:ext cx="3161708" cy="19982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6" y="3753168"/>
            <a:ext cx="5281590" cy="55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9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oEvent_Pres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0446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"/>
            <a:ext cx="9144000" cy="1156702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1306" y="6202189"/>
            <a:ext cx="5628797" cy="5812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dirty="0" smtClean="0">
                <a:solidFill>
                  <a:schemeClr val="bg1"/>
                </a:solidFill>
                <a:latin typeface="Arial"/>
                <a:cs typeface="Arial"/>
              </a:rPr>
              <a:t>AN EXAMPLE FROM THE IRP WORLD</a:t>
            </a:r>
            <a:endParaRPr lang="en-US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230121"/>
            <a:ext cx="833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COMPANY A </a:t>
            </a:r>
            <a:r>
              <a:rPr lang="mr-IN" sz="2400" b="1" dirty="0" smtClean="0">
                <a:latin typeface="Arial"/>
                <a:cs typeface="Arial"/>
              </a:rPr>
              <a:t>–</a:t>
            </a:r>
            <a:r>
              <a:rPr lang="en-GB" sz="2400" b="1" dirty="0" smtClean="0">
                <a:latin typeface="Arial"/>
                <a:cs typeface="Arial"/>
              </a:rPr>
              <a:t> MAY 2017 SALES £370,000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1306" y="407339"/>
            <a:ext cx="8044139" cy="61328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chemeClr val="bg1"/>
                </a:solidFill>
                <a:latin typeface="Arial"/>
                <a:cs typeface="Arial"/>
              </a:rPr>
              <a:t>EXPLAINING IRP WORLD DATA - EXAMPLE</a:t>
            </a:r>
            <a:endParaRPr lang="en-US" sz="2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13" y="4000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4576" y="1691786"/>
            <a:ext cx="7018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09090"/>
                </a:solidFill>
              </a:rPr>
              <a:t>IRP Digital Village Breakdown </a:t>
            </a:r>
            <a:r>
              <a:rPr lang="mr-IN" dirty="0" smtClean="0">
                <a:solidFill>
                  <a:srgbClr val="909090"/>
                </a:solidFill>
              </a:rPr>
              <a:t>–</a:t>
            </a:r>
            <a:r>
              <a:rPr lang="en-US" dirty="0" smtClean="0">
                <a:solidFill>
                  <a:srgbClr val="909090"/>
                </a:solidFill>
              </a:rPr>
              <a:t> works with </a:t>
            </a:r>
            <a:r>
              <a:rPr lang="en-US" dirty="0">
                <a:solidFill>
                  <a:srgbClr val="909090"/>
                </a:solidFill>
              </a:rPr>
              <a:t>2</a:t>
            </a:r>
            <a:r>
              <a:rPr lang="en-US" dirty="0" smtClean="0">
                <a:solidFill>
                  <a:srgbClr val="909090"/>
                </a:solidFill>
              </a:rPr>
              <a:t> Providers in 5 Traffic Sources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7368"/>
              </p:ext>
            </p:extLst>
          </p:nvPr>
        </p:nvGraphicFramePr>
        <p:xfrm>
          <a:off x="379483" y="2150912"/>
          <a:ext cx="8183261" cy="2659111"/>
        </p:xfrm>
        <a:graphic>
          <a:graphicData uri="http://schemas.openxmlformats.org/drawingml/2006/table">
            <a:tbl>
              <a:tblPr/>
              <a:tblGrid>
                <a:gridCol w="1765800"/>
                <a:gridCol w="1905263"/>
                <a:gridCol w="1664452"/>
                <a:gridCol w="1413325"/>
                <a:gridCol w="1434421"/>
              </a:tblGrid>
              <a:tr h="385409">
                <a:tc>
                  <a:txBody>
                    <a:bodyPr/>
                    <a:lstStyle/>
                    <a:p>
                      <a:pPr fontAlgn="t"/>
                      <a:r>
                        <a:rPr lang="en-US" b="1" dirty="0" smtClean="0">
                          <a:solidFill>
                            <a:schemeClr val="tx1"/>
                          </a:solidFill>
                          <a:effectLst/>
                        </a:rPr>
                        <a:t>Company Name</a:t>
                      </a:r>
                      <a:endParaRPr lang="en-U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R="6350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1" dirty="0" smtClean="0">
                          <a:solidFill>
                            <a:schemeClr val="tx1"/>
                          </a:solidFill>
                          <a:effectLst/>
                        </a:rPr>
                        <a:t>Traffic Source</a:t>
                      </a:r>
                      <a:endParaRPr lang="en-U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R="6350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1" dirty="0" smtClean="0">
                          <a:solidFill>
                            <a:schemeClr val="tx1"/>
                          </a:solidFill>
                          <a:effectLst/>
                        </a:rPr>
                        <a:t>Sales</a:t>
                      </a:r>
                      <a:endParaRPr lang="en-U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R="6350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b="1" dirty="0" smtClean="0">
                          <a:solidFill>
                            <a:schemeClr val="tx1"/>
                          </a:solidFill>
                          <a:effectLst/>
                        </a:rPr>
                        <a:t>Source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  <a:effectLst/>
                        </a:rPr>
                        <a:t>CPA%</a:t>
                      </a:r>
                      <a:endParaRPr lang="mr-I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b="1" dirty="0" smtClean="0">
                          <a:solidFill>
                            <a:schemeClr val="tx1"/>
                          </a:solidFill>
                          <a:effectLst/>
                        </a:rPr>
                        <a:t>% of SALES</a:t>
                      </a:r>
                      <a:endParaRPr lang="mr-I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1898">
                <a:tc>
                  <a:txBody>
                    <a:bodyPr/>
                    <a:lstStyle/>
                    <a:p>
                      <a:pPr fontAlgn="t"/>
                      <a:r>
                        <a:rPr lang="en-US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PPC AGENCY A</a:t>
                      </a:r>
                      <a:endParaRPr lang="en-US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R="6350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Google</a:t>
                      </a:r>
                      <a:r>
                        <a:rPr lang="en-US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PPC</a:t>
                      </a:r>
                      <a:endParaRPr lang="en-US" b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R="6350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190,883</a:t>
                      </a:r>
                    </a:p>
                  </a:txBody>
                  <a:tcPr marR="6350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b="0" dirty="0">
                          <a:solidFill>
                            <a:srgbClr val="00B050"/>
                          </a:solidFill>
                          <a:effectLst/>
                        </a:rPr>
                        <a:t>9.19%</a:t>
                      </a:r>
                    </a:p>
                  </a:txBody>
                  <a:tcPr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b="0" dirty="0">
                          <a:solidFill>
                            <a:srgbClr val="0070C0"/>
                          </a:solidFill>
                          <a:effectLst/>
                        </a:rPr>
                        <a:t>51.20%</a:t>
                      </a:r>
                    </a:p>
                  </a:txBody>
                  <a:tcPr marL="952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1898">
                <a:tc>
                  <a:txBody>
                    <a:bodyPr/>
                    <a:lstStyle/>
                    <a:p>
                      <a:pPr fontAlgn="t"/>
                      <a:r>
                        <a:rPr lang="en-US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IN HOUSE</a:t>
                      </a:r>
                      <a:endParaRPr lang="en-US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R="6350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Facebook Paid</a:t>
                      </a:r>
                      <a:endParaRPr lang="en-US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R="6350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56,260</a:t>
                      </a:r>
                      <a:endParaRPr lang="en-US" sz="20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R="6350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b="0" dirty="0">
                          <a:solidFill>
                            <a:srgbClr val="00B050"/>
                          </a:solidFill>
                          <a:effectLst/>
                        </a:rPr>
                        <a:t>1.17%</a:t>
                      </a:r>
                    </a:p>
                  </a:txBody>
                  <a:tcPr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b="0" dirty="0">
                          <a:solidFill>
                            <a:srgbClr val="0070C0"/>
                          </a:solidFill>
                          <a:effectLst/>
                        </a:rPr>
                        <a:t>19.87%</a:t>
                      </a:r>
                    </a:p>
                  </a:txBody>
                  <a:tcPr marL="952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1898">
                <a:tc>
                  <a:txBody>
                    <a:bodyPr/>
                    <a:lstStyle/>
                    <a:p>
                      <a:pPr fontAlgn="t"/>
                      <a:r>
                        <a:rPr lang="en-US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IN HOUSE</a:t>
                      </a:r>
                      <a:endParaRPr lang="en-US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R="6350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Affiliate Window</a:t>
                      </a:r>
                      <a:endParaRPr lang="en-US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R="6350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26,424</a:t>
                      </a:r>
                      <a:endParaRPr lang="en-US" sz="20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R="6350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b="0" dirty="0">
                          <a:solidFill>
                            <a:srgbClr val="00B050"/>
                          </a:solidFill>
                          <a:effectLst/>
                        </a:rPr>
                        <a:t>8.15%</a:t>
                      </a:r>
                    </a:p>
                  </a:txBody>
                  <a:tcPr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b="0" dirty="0">
                          <a:solidFill>
                            <a:srgbClr val="0070C0"/>
                          </a:solidFill>
                          <a:effectLst/>
                        </a:rPr>
                        <a:t>7.42%</a:t>
                      </a:r>
                    </a:p>
                  </a:txBody>
                  <a:tcPr marL="952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1898">
                <a:tc>
                  <a:txBody>
                    <a:bodyPr/>
                    <a:lstStyle/>
                    <a:p>
                      <a:pPr fontAlgn="t"/>
                      <a:r>
                        <a:rPr lang="en-US" b="0" u="none" dirty="0" smtClean="0">
                          <a:solidFill>
                            <a:schemeClr val="tx1"/>
                          </a:solidFill>
                          <a:effectLst/>
                        </a:rPr>
                        <a:t>IN</a:t>
                      </a:r>
                      <a:r>
                        <a:rPr lang="en-US" b="0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 HOUSE</a:t>
                      </a:r>
                      <a:endParaRPr lang="en-US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R="6350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IRP Email</a:t>
                      </a:r>
                      <a:r>
                        <a:rPr lang="en-US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Marketing</a:t>
                      </a:r>
                      <a:endParaRPr lang="en-US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R="6350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25,954</a:t>
                      </a:r>
                      <a:endParaRPr lang="en-US" sz="20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R="6350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b="0" dirty="0">
                          <a:solidFill>
                            <a:srgbClr val="00B050"/>
                          </a:solidFill>
                          <a:effectLst/>
                        </a:rPr>
                        <a:t>0.00%</a:t>
                      </a:r>
                    </a:p>
                  </a:txBody>
                  <a:tcPr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b="0" dirty="0">
                          <a:solidFill>
                            <a:srgbClr val="0070C0"/>
                          </a:solidFill>
                          <a:effectLst/>
                        </a:rPr>
                        <a:t>7.92%</a:t>
                      </a:r>
                    </a:p>
                  </a:txBody>
                  <a:tcPr marL="952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1898">
                <a:tc>
                  <a:txBody>
                    <a:bodyPr/>
                    <a:lstStyle/>
                    <a:p>
                      <a:pPr fontAlgn="t"/>
                      <a:r>
                        <a:rPr lang="en-US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PPC AGENCY A</a:t>
                      </a:r>
                      <a:endParaRPr lang="en-US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R="6350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Bing % Yahoo</a:t>
                      </a:r>
                      <a:r>
                        <a:rPr lang="en-US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PPC</a:t>
                      </a:r>
                      <a:endParaRPr lang="en-US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R="6350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20,194</a:t>
                      </a:r>
                      <a:endParaRPr lang="en-US" sz="20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R="6350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b="0" dirty="0">
                          <a:solidFill>
                            <a:srgbClr val="00B050"/>
                          </a:solidFill>
                          <a:effectLst/>
                        </a:rPr>
                        <a:t>5.96%</a:t>
                      </a:r>
                    </a:p>
                  </a:txBody>
                  <a:tcPr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b="0" dirty="0">
                          <a:solidFill>
                            <a:srgbClr val="0070C0"/>
                          </a:solidFill>
                          <a:effectLst/>
                        </a:rPr>
                        <a:t>8.40%</a:t>
                      </a:r>
                    </a:p>
                  </a:txBody>
                  <a:tcPr marL="952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64631" y="5453137"/>
            <a:ext cx="8012963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ALL VERY INTERESTING </a:t>
            </a:r>
            <a:r>
              <a:rPr lang="mr-IN" sz="2800" dirty="0" smtClean="0">
                <a:solidFill>
                  <a:schemeClr val="bg1"/>
                </a:solidFill>
              </a:rPr>
              <a:t>–</a:t>
            </a:r>
            <a:r>
              <a:rPr lang="en-US" sz="2800" dirty="0" smtClean="0">
                <a:solidFill>
                  <a:schemeClr val="bg1"/>
                </a:solidFill>
              </a:rPr>
              <a:t> BUT IS THIS GOOD OR BAD?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265" y="4967378"/>
            <a:ext cx="8745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IRP WORLD  RANKS PPC AGENCY A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of 5 for GOOGLE PPC,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of 5 for BING PPC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8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7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oEvent_Pres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0446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"/>
            <a:ext cx="9144000" cy="1156702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1306" y="6202189"/>
            <a:ext cx="5628797" cy="5812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dirty="0" smtClean="0">
                <a:solidFill>
                  <a:schemeClr val="bg1"/>
                </a:solidFill>
                <a:latin typeface="Arial"/>
                <a:cs typeface="Arial"/>
              </a:rPr>
              <a:t>ARE THE RESULTS GOOD OR BAD</a:t>
            </a:r>
            <a:endParaRPr lang="en-US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1306" y="407339"/>
            <a:ext cx="8044139" cy="61328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chemeClr val="bg1"/>
                </a:solidFill>
                <a:latin typeface="Arial"/>
                <a:cs typeface="Arial"/>
              </a:rPr>
              <a:t>EXPLAINING IRP WORLD DATA - EXAMPLE</a:t>
            </a:r>
            <a:endParaRPr lang="en-US" sz="2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13" y="4000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1594" y="1287418"/>
            <a:ext cx="8820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COMPANY A </a:t>
            </a:r>
            <a:r>
              <a:rPr lang="en-GB" sz="2800" dirty="0" smtClean="0"/>
              <a:t>- COMPARE THE PERFORMANCE TO THE BEST</a:t>
            </a:r>
            <a:endParaRPr lang="en-US" sz="28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795020"/>
              </p:ext>
            </p:extLst>
          </p:nvPr>
        </p:nvGraphicFramePr>
        <p:xfrm>
          <a:off x="365846" y="1810638"/>
          <a:ext cx="8229599" cy="4156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5017"/>
                <a:gridCol w="1643865"/>
                <a:gridCol w="1674688"/>
                <a:gridCol w="1304818"/>
                <a:gridCol w="1691211"/>
              </a:tblGrid>
              <a:tr h="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Sales from Additional Traffic</a:t>
                      </a:r>
                      <a:endParaRPr lang="en-GB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Source</a:t>
                      </a:r>
                      <a:endParaRPr lang="en-GB" sz="14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0" marT="0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Current</a:t>
                      </a:r>
                      <a:endParaRPr lang="en-GB" sz="14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0" marT="0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Possible</a:t>
                      </a:r>
                      <a:endParaRPr lang="en-GB" sz="14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0" marT="0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Efficiency</a:t>
                      </a:r>
                      <a:endParaRPr lang="en-GB" sz="14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0" marT="0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Difference</a:t>
                      </a:r>
                      <a:endParaRPr lang="en-GB" sz="14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0" marT="0" marB="47625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u="none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GOOGLE</a:t>
                      </a:r>
                      <a:r>
                        <a:rPr lang="en-GB" sz="1400" b="1" u="none" baseline="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PPC</a:t>
                      </a:r>
                      <a:endParaRPr lang="en-GB" sz="1400" b="1" u="none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£190,883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B050"/>
                          </a:solidFill>
                          <a:effectLst/>
                        </a:rPr>
                        <a:t>£572,649</a:t>
                      </a:r>
                      <a:endParaRPr lang="en-GB" sz="1600" b="1" dirty="0">
                        <a:solidFill>
                          <a:srgbClr val="00B05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33.33%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£381,766</a:t>
                      </a:r>
                      <a:endParaRPr lang="en-GB" sz="14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u="none" strike="noStrike" dirty="0" smtClean="0">
                          <a:effectLst/>
                        </a:rPr>
                        <a:t>BING AND YAHOO PPC</a:t>
                      </a:r>
                      <a:endParaRPr lang="en-GB" sz="1400" b="1" u="none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£20,194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B050"/>
                          </a:solidFill>
                          <a:effectLst/>
                        </a:rPr>
                        <a:t>£59,239</a:t>
                      </a:r>
                      <a:endParaRPr lang="en-GB" sz="1600" b="1" dirty="0">
                        <a:solidFill>
                          <a:srgbClr val="00B05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34.09%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£39,045</a:t>
                      </a:r>
                      <a:endParaRPr lang="en-GB" sz="14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u="none" strike="noStrike" dirty="0" smtClean="0">
                          <a:effectLst/>
                        </a:rPr>
                        <a:t>IRP EMAIL MARKETING</a:t>
                      </a:r>
                      <a:endParaRPr lang="en-GB" sz="1400" b="1" u="none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£25,954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B050"/>
                          </a:solidFill>
                          <a:effectLst/>
                        </a:rPr>
                        <a:t>£55,548</a:t>
                      </a:r>
                      <a:endParaRPr lang="en-GB" sz="1600" b="1" dirty="0">
                        <a:solidFill>
                          <a:srgbClr val="00B05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46.72%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£29,594</a:t>
                      </a:r>
                      <a:endParaRPr lang="en-GB" sz="14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u="none" strike="noStrike" dirty="0" smtClean="0">
                          <a:effectLst/>
                        </a:rPr>
                        <a:t>AFFILIATE WINDOW</a:t>
                      </a:r>
                      <a:endParaRPr lang="en-GB" sz="1400" b="1" u="none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£26,424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B050"/>
                          </a:solidFill>
                          <a:effectLst/>
                        </a:rPr>
                        <a:t>£132,120</a:t>
                      </a:r>
                      <a:endParaRPr lang="en-GB" sz="1600" b="1" dirty="0">
                        <a:solidFill>
                          <a:srgbClr val="00B05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20%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£105,696</a:t>
                      </a:r>
                      <a:endParaRPr lang="en-GB" sz="14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u="none" strike="noStrike" dirty="0" smtClean="0">
                          <a:effectLst/>
                        </a:rPr>
                        <a:t>FACEBOOK PAID</a:t>
                      </a:r>
                      <a:endParaRPr lang="en-GB" sz="1400" b="1" u="none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£56,260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B050"/>
                          </a:solidFill>
                          <a:effectLst/>
                        </a:rPr>
                        <a:t>£456,152</a:t>
                      </a:r>
                      <a:endParaRPr lang="en-GB" sz="1600" b="1" dirty="0">
                        <a:solidFill>
                          <a:srgbClr val="00B05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12.33%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£399,892</a:t>
                      </a:r>
                      <a:endParaRPr lang="en-GB" sz="14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 charset="0"/>
                      </a:endParaRPr>
                    </a:p>
                  </a:txBody>
                  <a:tcPr marL="47625" marR="47625" marT="47625" marB="47625"/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POTENTIAL SALES </a:t>
                      </a:r>
                      <a:r>
                        <a:rPr lang="en-GB" sz="2000" dirty="0">
                          <a:effectLst/>
                        </a:rPr>
                        <a:t>FROM TRAFFIC</a:t>
                      </a:r>
                      <a:endParaRPr lang="en-GB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190500" marT="47625" marB="476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B050"/>
                          </a:solidFill>
                          <a:effectLst/>
                        </a:rPr>
                        <a:t>£955,993</a:t>
                      </a:r>
                      <a:endParaRPr lang="en-GB" sz="2400" b="1" dirty="0">
                        <a:solidFill>
                          <a:srgbClr val="00B05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</a:tr>
              <a:tr h="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Sales from Additional Conversion Rates</a:t>
                      </a:r>
                      <a:endParaRPr lang="en-GB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 charset="0"/>
                      </a:endParaRPr>
                    </a:p>
                  </a:txBody>
                  <a:tcPr marL="47625" marR="0" marT="0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Current</a:t>
                      </a:r>
                      <a:endParaRPr lang="en-GB" sz="14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0" marT="0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Possible</a:t>
                      </a:r>
                      <a:endParaRPr lang="en-GB" sz="14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0" marT="0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Efficiency</a:t>
                      </a:r>
                      <a:endParaRPr lang="en-GB" sz="14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0" marT="0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Difference</a:t>
                      </a:r>
                      <a:endParaRPr lang="en-GB" sz="14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0" marT="0" marB="47625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Conversion Rate</a:t>
                      </a:r>
                      <a:endParaRPr lang="en-GB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2.66%</a:t>
                      </a:r>
                      <a:endParaRPr lang="en-GB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2.93%</a:t>
                      </a:r>
                      <a:endParaRPr lang="en-GB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90.78%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10.15%</a:t>
                      </a:r>
                      <a:endParaRPr lang="en-GB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 charset="0"/>
                      </a:endParaRPr>
                    </a:p>
                  </a:txBody>
                  <a:tcPr marL="47625" marR="47625" marT="47625" marB="47625"/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POTENTIAL SALES </a:t>
                      </a:r>
                      <a:r>
                        <a:rPr lang="en-GB" sz="1400" dirty="0">
                          <a:effectLst/>
                        </a:rPr>
                        <a:t>FROM CONVERSION</a:t>
                      </a:r>
                      <a:endParaRPr lang="en-GB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190500" marT="47625" marB="476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£37,794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oEvent_Pres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0446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"/>
            <a:ext cx="9144000" cy="1156702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1306" y="6202189"/>
            <a:ext cx="5628797" cy="5812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 smtClean="0">
                <a:solidFill>
                  <a:schemeClr val="bg1"/>
                </a:solidFill>
                <a:latin typeface="Arial"/>
                <a:cs typeface="Arial"/>
              </a:rPr>
              <a:t>WHAT DOES GOOD LOOK LIKE IN ECOMMERCE</a:t>
            </a:r>
            <a:endParaRPr lang="en-US" sz="1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13596"/>
            <a:ext cx="833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6"/>
                </a:solidFill>
                <a:latin typeface="Arial"/>
                <a:cs typeface="Arial"/>
              </a:rPr>
              <a:t>COMPANY A </a:t>
            </a:r>
            <a:r>
              <a:rPr lang="mr-IN" sz="2400" b="1" dirty="0" smtClean="0">
                <a:latin typeface="Arial"/>
                <a:cs typeface="Arial"/>
              </a:rPr>
              <a:t>–</a:t>
            </a:r>
            <a:r>
              <a:rPr lang="en-GB" sz="2400" b="1" dirty="0" smtClean="0">
                <a:latin typeface="Arial"/>
                <a:cs typeface="Arial"/>
              </a:rPr>
              <a:t> COMPARISON IS KEY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1306" y="407339"/>
            <a:ext cx="8044139" cy="61328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chemeClr val="bg1"/>
                </a:solidFill>
                <a:latin typeface="Arial"/>
                <a:cs typeface="Arial"/>
              </a:rPr>
              <a:t>EXPLAINING IRP WORLD DATA - EXAMPLE</a:t>
            </a:r>
            <a:endParaRPr lang="en-US" sz="2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314445"/>
              </p:ext>
            </p:extLst>
          </p:nvPr>
        </p:nvGraphicFramePr>
        <p:xfrm>
          <a:off x="623225" y="1847280"/>
          <a:ext cx="8229600" cy="1055370"/>
        </p:xfrm>
        <a:graphic>
          <a:graphicData uri="http://schemas.openxmlformats.org/drawingml/2006/table">
            <a:tbl>
              <a:tblPr/>
              <a:tblGrid>
                <a:gridCol w="3818965"/>
                <a:gridCol w="4410635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mtClean="0">
                          <a:solidFill>
                            <a:srgbClr val="909090"/>
                          </a:solidFill>
                          <a:effectLst/>
                        </a:rPr>
                        <a:t>Sales 2016:</a:t>
                      </a:r>
                      <a:endParaRPr lang="en-US">
                        <a:solidFill>
                          <a:srgbClr val="909090"/>
                        </a:solidFill>
                        <a:effectLst/>
                      </a:endParaRPr>
                    </a:p>
                  </a:txBody>
                  <a:tcPr marR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solidFill>
                            <a:srgbClr val="909090"/>
                          </a:solidFill>
                          <a:effectLst/>
                        </a:rPr>
                        <a:t>£</a:t>
                      </a:r>
                      <a:r>
                        <a:rPr lang="cs-CZ" dirty="0" smtClean="0">
                          <a:solidFill>
                            <a:srgbClr val="909090"/>
                          </a:solidFill>
                          <a:effectLst/>
                        </a:rPr>
                        <a:t>3,866,753</a:t>
                      </a:r>
                      <a:endParaRPr lang="cs-CZ" dirty="0">
                        <a:solidFill>
                          <a:srgbClr val="909090"/>
                        </a:solidFill>
                        <a:effectLst/>
                      </a:endParaRPr>
                    </a:p>
                  </a:txBody>
                  <a:tcPr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>
                          <a:solidFill>
                            <a:srgbClr val="909090"/>
                          </a:solidFill>
                          <a:effectLst/>
                        </a:rPr>
                        <a:t>2017 Projected Sales:</a:t>
                      </a:r>
                      <a:endParaRPr lang="en-US" dirty="0">
                        <a:solidFill>
                          <a:srgbClr val="909090"/>
                        </a:solidFill>
                        <a:effectLst/>
                      </a:endParaRPr>
                    </a:p>
                  </a:txBody>
                  <a:tcPr marR="6350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1" dirty="0" smtClean="0">
                          <a:solidFill>
                            <a:srgbClr val="008000"/>
                          </a:solidFill>
                          <a:effectLst/>
                        </a:rPr>
                        <a:t>£5,162,161</a:t>
                      </a:r>
                      <a:r>
                        <a:rPr lang="en-US" b="1" dirty="0">
                          <a:solidFill>
                            <a:srgbClr val="909090"/>
                          </a:solidFill>
                          <a:effectLst/>
                        </a:rPr>
                        <a:t>   </a:t>
                      </a:r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34% Growth</a:t>
                      </a:r>
                      <a:endParaRPr lang="en-US" b="1" dirty="0">
                        <a:solidFill>
                          <a:srgbClr val="909090"/>
                        </a:solidFill>
                        <a:effectLst/>
                      </a:endParaRPr>
                    </a:p>
                  </a:txBody>
                  <a:tcPr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>
                          <a:solidFill>
                            <a:srgbClr val="909090"/>
                          </a:solidFill>
                          <a:effectLst/>
                        </a:rPr>
                        <a:t>2017 Sales Target:</a:t>
                      </a:r>
                      <a:endParaRPr lang="en-US" dirty="0">
                        <a:solidFill>
                          <a:srgbClr val="909090"/>
                        </a:solidFill>
                        <a:effectLst/>
                      </a:endParaRPr>
                    </a:p>
                  </a:txBody>
                  <a:tcPr marR="6350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 b="1" dirty="0" smtClean="0">
                          <a:solidFill>
                            <a:srgbClr val="909090"/>
                          </a:solidFill>
                          <a:effectLst/>
                        </a:rPr>
                        <a:t>£6,000,000</a:t>
                      </a:r>
                      <a:r>
                        <a:rPr lang="is-IS" b="1" dirty="0">
                          <a:solidFill>
                            <a:srgbClr val="909090"/>
                          </a:solidFill>
                          <a:effectLst/>
                        </a:rPr>
                        <a:t>   </a:t>
                      </a:r>
                      <a:r>
                        <a:rPr lang="is-IS" b="1" dirty="0">
                          <a:solidFill>
                            <a:srgbClr val="FF0000"/>
                          </a:solidFill>
                          <a:effectLst/>
                        </a:rPr>
                        <a:t>-13.96%</a:t>
                      </a:r>
                      <a:endParaRPr lang="is-IS" b="1" dirty="0">
                        <a:solidFill>
                          <a:srgbClr val="909090"/>
                        </a:solidFill>
                        <a:effectLst/>
                      </a:endParaRPr>
                    </a:p>
                  </a:txBody>
                  <a:tcPr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0230" y="4155407"/>
            <a:ext cx="8243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Big Data and by comparison we reveal performance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IRP WORLD cannot always tell you what is wrong but it can tell you where to look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Knowing what and who is working well is key to success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0229" y="3440077"/>
            <a:ext cx="8243539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BY COMPARISON YOU SHINE A LIGHT ON YOUR ORGANISATION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5704" y="2961279"/>
            <a:ext cx="2375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IRP EFFICIENCY 48.34</a:t>
            </a:r>
            <a:r>
              <a:rPr lang="en-US" b="1" dirty="0" smtClean="0">
                <a:solidFill>
                  <a:srgbClr val="FF0000"/>
                </a:solidFill>
              </a:rPr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0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oEvent_Pres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"/>
            <a:ext cx="9144000" cy="115670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1306" y="6202189"/>
            <a:ext cx="5628797" cy="5812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 smtClean="0">
                <a:solidFill>
                  <a:schemeClr val="bg1"/>
                </a:solidFill>
                <a:latin typeface="Arial"/>
                <a:cs typeface="Arial"/>
              </a:rPr>
              <a:t>WE BELIEVE OUR APPROACH IS FULL PROOF</a:t>
            </a:r>
            <a:endParaRPr lang="en-US" sz="1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306" y="1355291"/>
            <a:ext cx="83389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- record the actions taken and sales numbers</a:t>
            </a:r>
          </a:p>
          <a:p>
            <a:endParaRPr lang="en-GB" dirty="0" smtClean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- record who is running the channel</a:t>
            </a:r>
          </a:p>
          <a:p>
            <a:endParaRPr lang="en-GB" dirty="0" smtClean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- measure what happens to sales and costs of sales</a:t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- benchmark and give the results</a:t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/>
            </a:r>
            <a:br>
              <a:rPr lang="en-GB" dirty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- recommend the strategies that increase sales based off what works</a:t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- REPEAT PROCESS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1306" y="407339"/>
            <a:ext cx="8044139" cy="61328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chemeClr val="bg1"/>
                </a:solidFill>
                <a:latin typeface="Arial"/>
                <a:cs typeface="Arial"/>
              </a:rPr>
              <a:t>WHY WE BELIEVE OUR APPROACH IS FULL PROOF</a:t>
            </a:r>
            <a:endParaRPr lang="en-US" sz="2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2102" y="4535802"/>
            <a:ext cx="7359795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IRP World will give you the Insights to help you manage </a:t>
            </a:r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your business &amp; TRANSFORM YOUR ECOMMERCE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7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oEvent_Pres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"/>
            <a:ext cx="9144000" cy="1156702"/>
          </a:xfrm>
          <a:prstGeom prst="rect">
            <a:avLst/>
          </a:prstGeom>
          <a:solidFill>
            <a:srgbClr val="632523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1306" y="6202189"/>
            <a:ext cx="5628797" cy="5812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dirty="0" smtClean="0">
                <a:solidFill>
                  <a:schemeClr val="bg1"/>
                </a:solidFill>
                <a:latin typeface="Arial"/>
                <a:cs typeface="Arial"/>
              </a:rPr>
              <a:t>ECOMMERCE </a:t>
            </a:r>
            <a:r>
              <a:rPr lang="en-US" sz="1500" b="1" dirty="0" smtClean="0">
                <a:solidFill>
                  <a:schemeClr val="bg1"/>
                </a:solidFill>
                <a:latin typeface="Arial"/>
                <a:cs typeface="Arial"/>
              </a:rPr>
              <a:t>SUCCESS</a:t>
            </a:r>
            <a:r>
              <a:rPr lang="en-US" sz="1500" dirty="0" smtClean="0">
                <a:solidFill>
                  <a:schemeClr val="bg1"/>
                </a:solidFill>
                <a:latin typeface="Arial"/>
                <a:cs typeface="Arial"/>
              </a:rPr>
              <a:t> FOR IRP CUSTOMERS</a:t>
            </a:r>
            <a:endParaRPr lang="en-US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306" y="1533640"/>
            <a:ext cx="83389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/>
                <a:cs typeface="Arial"/>
              </a:rPr>
              <a:t>You already have the product and market expertise</a:t>
            </a:r>
          </a:p>
          <a:p>
            <a:endParaRPr lang="en-GB" dirty="0" smtClean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IRP has Ecommerce technology, and experience - spanning many markets</a:t>
            </a:r>
          </a:p>
          <a:p>
            <a:endParaRPr lang="en-GB" dirty="0" smtClean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Our goal is to bring these 2 together collaboratively for your benefit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The IRP &amp; IRP WORLD continually improves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en-GB" dirty="0" smtClean="0">
                <a:latin typeface="Arial"/>
                <a:cs typeface="Arial"/>
              </a:rPr>
              <a:t> as a solution it is moving in the right direction at an ever increasing speed</a:t>
            </a:r>
          </a:p>
          <a:p>
            <a:endParaRPr lang="en-GB" dirty="0" smtClean="0">
              <a:latin typeface="Arial"/>
              <a:cs typeface="Arial"/>
            </a:endParaRPr>
          </a:p>
          <a:p>
            <a:endParaRPr lang="en-GB" dirty="0" smtClean="0"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1306" y="407339"/>
            <a:ext cx="8338970" cy="61328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solidFill>
                  <a:schemeClr val="bg1"/>
                </a:solidFill>
                <a:latin typeface="Arial"/>
                <a:cs typeface="Arial"/>
              </a:rPr>
              <a:t>SUMMING UP HOW THE ECOMMERCE CHALLENGE IS SOLVED</a:t>
            </a:r>
            <a:endParaRPr lang="en-US" sz="2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826" y="4468078"/>
            <a:ext cx="8286348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If collaboration, alignment and the IRP World are brought together - you have the foundation solve your Ecommerce challenge</a:t>
            </a:r>
          </a:p>
        </p:txBody>
      </p:sp>
    </p:spTree>
    <p:extLst>
      <p:ext uri="{BB962C8B-B14F-4D97-AF65-F5344CB8AC3E}">
        <p14:creationId xmlns:p14="http://schemas.microsoft.com/office/powerpoint/2010/main" val="12449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oEvent_Pres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"/>
            <a:ext cx="9144000" cy="1156702"/>
          </a:xfrm>
          <a:prstGeom prst="rect">
            <a:avLst/>
          </a:prstGeom>
          <a:solidFill>
            <a:schemeClr val="tx2">
              <a:alpha val="59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1306" y="6202189"/>
            <a:ext cx="5628797" cy="5812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dirty="0" smtClean="0">
                <a:solidFill>
                  <a:schemeClr val="bg1"/>
                </a:solidFill>
                <a:latin typeface="Arial"/>
                <a:cs typeface="Arial"/>
              </a:rPr>
              <a:t>WHY BUSINESS </a:t>
            </a:r>
            <a:r>
              <a:rPr lang="en-US" sz="1500" b="1" dirty="0" smtClean="0">
                <a:solidFill>
                  <a:schemeClr val="bg1"/>
                </a:solidFill>
                <a:latin typeface="Arial"/>
                <a:cs typeface="Arial"/>
              </a:rPr>
              <a:t>OWNERS</a:t>
            </a:r>
            <a:r>
              <a:rPr lang="en-US" sz="1500" dirty="0" smtClean="0">
                <a:solidFill>
                  <a:schemeClr val="bg1"/>
                </a:solidFill>
                <a:latin typeface="Arial"/>
                <a:cs typeface="Arial"/>
              </a:rPr>
              <a:t> ARE KEY</a:t>
            </a:r>
            <a:endParaRPr lang="en-US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39" y="1247890"/>
            <a:ext cx="71195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The Owner is a major factor in Ecommerce Success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The Owner is the key decision maker in the business </a:t>
            </a:r>
            <a:endParaRPr lang="en-GB" dirty="0" smtClean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Owner buy </a:t>
            </a:r>
            <a:r>
              <a:rPr lang="en-GB" dirty="0" smtClean="0">
                <a:latin typeface="Arial"/>
                <a:cs typeface="Arial"/>
              </a:rPr>
              <a:t>in to Ecommerce </a:t>
            </a:r>
            <a:r>
              <a:rPr lang="en-GB" dirty="0">
                <a:latin typeface="Arial"/>
                <a:cs typeface="Arial"/>
              </a:rPr>
              <a:t>leads to great results for everyone </a:t>
            </a:r>
            <a:endParaRPr lang="en-GB" dirty="0" smtClean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Owners are facing new influences and new decisions in fast moving ecommerce landscape</a:t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Owners are Domain Experts in their field </a:t>
            </a:r>
            <a:r>
              <a:rPr lang="en-GB" dirty="0">
                <a:latin typeface="Arial"/>
                <a:cs typeface="Arial"/>
              </a:rPr>
              <a:t>but </a:t>
            </a:r>
            <a:r>
              <a:rPr lang="en-GB" dirty="0" smtClean="0">
                <a:latin typeface="Arial"/>
                <a:cs typeface="Arial"/>
              </a:rPr>
              <a:t>face a different challenge </a:t>
            </a:r>
            <a:r>
              <a:rPr lang="en-GB" dirty="0">
                <a:latin typeface="Arial"/>
                <a:cs typeface="Arial"/>
              </a:rPr>
              <a:t>in Ecommerce</a:t>
            </a:r>
            <a:br>
              <a:rPr lang="en-GB" dirty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b="1" dirty="0" smtClean="0">
                <a:latin typeface="Arial"/>
                <a:cs typeface="Arial"/>
              </a:rPr>
              <a:t/>
            </a:r>
            <a:br>
              <a:rPr lang="en-GB" b="1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endParaRPr lang="en-GB" dirty="0" smtClean="0"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1306" y="407339"/>
            <a:ext cx="7544730" cy="5812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chemeClr val="bg1"/>
                </a:solidFill>
                <a:latin typeface="Arial"/>
                <a:cs typeface="Arial"/>
              </a:rPr>
              <a:t>WHY HAVE THIS PRESENTATION TO OWNERS ?</a:t>
            </a:r>
            <a:endParaRPr lang="en-US" sz="2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3180" y="4949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40" y="4949960"/>
            <a:ext cx="7547396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en-GB" b="1">
                <a:solidFill>
                  <a:schemeClr val="bg1"/>
                </a:solidFill>
                <a:latin typeface="Arial"/>
                <a:cs typeface="Arial"/>
              </a:rPr>
              <a:t>presentation </a:t>
            </a:r>
            <a:r>
              <a:rPr lang="en-GB" b="1" smtClean="0">
                <a:solidFill>
                  <a:schemeClr val="bg1"/>
                </a:solidFill>
                <a:latin typeface="Arial"/>
                <a:cs typeface="Arial"/>
              </a:rPr>
              <a:t>is also </a:t>
            </a:r>
            <a:r>
              <a:rPr lang="en-GB" b="1" dirty="0">
                <a:solidFill>
                  <a:schemeClr val="bg1"/>
                </a:solidFill>
                <a:latin typeface="Arial"/>
                <a:cs typeface="Arial"/>
              </a:rPr>
              <a:t>demonstrate the information </a:t>
            </a:r>
            <a:r>
              <a:rPr lang="en-GB" b="1">
                <a:solidFill>
                  <a:schemeClr val="bg1"/>
                </a:solidFill>
                <a:latin typeface="Arial"/>
                <a:cs typeface="Arial"/>
              </a:rPr>
              <a:t>that </a:t>
            </a:r>
            <a:r>
              <a:rPr lang="en-GB" b="1" smtClean="0">
                <a:solidFill>
                  <a:schemeClr val="bg1"/>
                </a:solidFill>
                <a:latin typeface="Arial"/>
                <a:cs typeface="Arial"/>
              </a:rPr>
              <a:t>the IRP </a:t>
            </a:r>
            <a:r>
              <a:rPr lang="en-GB" b="1" dirty="0">
                <a:solidFill>
                  <a:schemeClr val="bg1"/>
                </a:solidFill>
                <a:latin typeface="Arial"/>
                <a:cs typeface="Arial"/>
              </a:rPr>
              <a:t>World offers to help you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oEvent_Pres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"/>
            <a:ext cx="9144000" cy="11567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1306" y="6202189"/>
            <a:ext cx="5628797" cy="5812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dirty="0" smtClean="0">
                <a:solidFill>
                  <a:schemeClr val="bg1"/>
                </a:solidFill>
                <a:latin typeface="Arial"/>
                <a:cs typeface="Arial"/>
              </a:rPr>
              <a:t>ECOMMERCE </a:t>
            </a:r>
            <a:r>
              <a:rPr lang="en-US" sz="1500" b="1" dirty="0" smtClean="0">
                <a:solidFill>
                  <a:schemeClr val="bg1"/>
                </a:solidFill>
                <a:latin typeface="Arial"/>
                <a:cs typeface="Arial"/>
              </a:rPr>
              <a:t>SUCCESS</a:t>
            </a:r>
            <a:r>
              <a:rPr lang="en-US" sz="1500" dirty="0" smtClean="0">
                <a:solidFill>
                  <a:schemeClr val="bg1"/>
                </a:solidFill>
                <a:latin typeface="Arial"/>
                <a:cs typeface="Arial"/>
              </a:rPr>
              <a:t> FOR IRP CUSTOMERS</a:t>
            </a:r>
            <a:endParaRPr lang="en-US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" y="1240458"/>
            <a:ext cx="83389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</a:t>
            </a:r>
            <a:r>
              <a:rPr lang="en-US" sz="2000" dirty="0" err="1"/>
              <a:t>recognise</a:t>
            </a:r>
            <a:r>
              <a:rPr lang="en-US" sz="2000" dirty="0"/>
              <a:t> that much of your </a:t>
            </a:r>
            <a:r>
              <a:rPr lang="en-US" sz="2000" dirty="0" err="1"/>
              <a:t>eCommerce</a:t>
            </a:r>
            <a:r>
              <a:rPr lang="en-US" sz="2000" dirty="0"/>
              <a:t> implementation work is undertaken by your teams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dirty="0"/>
              <a:t>To help with this we encourage you </a:t>
            </a:r>
            <a:r>
              <a:rPr lang="en-US" sz="2000" dirty="0" smtClean="0"/>
              <a:t>to</a:t>
            </a:r>
            <a:br>
              <a:rPr lang="en-US" sz="2000" dirty="0" smtClean="0"/>
            </a:br>
            <a:endParaRPr lang="en-US" sz="2000" dirty="0"/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ensure </a:t>
            </a:r>
            <a:r>
              <a:rPr lang="en-US" sz="2000" dirty="0"/>
              <a:t>your teams are fully IRP </a:t>
            </a:r>
            <a:r>
              <a:rPr lang="en-US" sz="2000" dirty="0" smtClean="0"/>
              <a:t>trained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instill </a:t>
            </a:r>
            <a:r>
              <a:rPr lang="en-US" sz="2000" dirty="0"/>
              <a:t>a sales growth culture e.g. </a:t>
            </a:r>
            <a:r>
              <a:rPr lang="en-US" sz="2000" dirty="0" err="1"/>
              <a:t>eCommerce</a:t>
            </a:r>
            <a:r>
              <a:rPr lang="en-US" sz="2000" dirty="0"/>
              <a:t> team goals aligned with revenue and margin objectives (and bonus plans structured accordingly) </a:t>
            </a:r>
            <a:endParaRPr lang="en-US" sz="2000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encourage </a:t>
            </a:r>
            <a:r>
              <a:rPr lang="en-US" sz="2000" dirty="0"/>
              <a:t>your teams to proactively collaborate closely with our teams, on planning, implementation and performance </a:t>
            </a:r>
            <a:r>
              <a:rPr lang="en-US" sz="2000" dirty="0" smtClean="0"/>
              <a:t>analysis</a:t>
            </a: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1306" y="407339"/>
            <a:ext cx="8044139" cy="61328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chemeClr val="bg1"/>
                </a:solidFill>
                <a:latin typeface="Arial"/>
                <a:cs typeface="Arial"/>
              </a:rPr>
              <a:t>TAKEAWAYS: </a:t>
            </a:r>
            <a:r>
              <a:rPr lang="en-US" sz="2500" dirty="0" smtClean="0">
                <a:solidFill>
                  <a:schemeClr val="bg1"/>
                </a:solidFill>
                <a:latin typeface="Arial"/>
                <a:cs typeface="Arial"/>
              </a:rPr>
              <a:t>Help </a:t>
            </a:r>
            <a:r>
              <a:rPr lang="en-US" sz="2500" dirty="0">
                <a:solidFill>
                  <a:schemeClr val="bg1"/>
                </a:solidFill>
                <a:latin typeface="Arial"/>
                <a:cs typeface="Arial"/>
              </a:rPr>
              <a:t>with Efficient Business Execution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725" y="4957169"/>
            <a:ext cx="80467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400" dirty="0">
                <a:solidFill>
                  <a:schemeClr val="bg1"/>
                </a:solidFill>
              </a:rPr>
              <a:t>Combine your sector knowledge with our </a:t>
            </a:r>
            <a:r>
              <a:rPr lang="en-US" sz="2400" dirty="0" err="1">
                <a:solidFill>
                  <a:schemeClr val="bg1"/>
                </a:solidFill>
              </a:rPr>
              <a:t>eCommerce</a:t>
            </a:r>
            <a:r>
              <a:rPr lang="en-US" sz="2400" dirty="0">
                <a:solidFill>
                  <a:schemeClr val="bg1"/>
                </a:solidFill>
              </a:rPr>
              <a:t> experience and trust our guidance and the IRP World data</a:t>
            </a:r>
          </a:p>
        </p:txBody>
      </p:sp>
    </p:spTree>
    <p:extLst>
      <p:ext uri="{BB962C8B-B14F-4D97-AF65-F5344CB8AC3E}">
        <p14:creationId xmlns:p14="http://schemas.microsoft.com/office/powerpoint/2010/main" val="10275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oEvent_Pres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"/>
            <a:ext cx="9144000" cy="1156702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1306" y="6202189"/>
            <a:ext cx="5628797" cy="5812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dirty="0" smtClean="0">
                <a:solidFill>
                  <a:schemeClr val="bg1"/>
                </a:solidFill>
                <a:latin typeface="Arial"/>
                <a:cs typeface="Arial"/>
              </a:rPr>
              <a:t>ECOMMERCE </a:t>
            </a:r>
            <a:r>
              <a:rPr lang="en-US" sz="1500" b="1" dirty="0" smtClean="0">
                <a:solidFill>
                  <a:schemeClr val="bg1"/>
                </a:solidFill>
                <a:latin typeface="Arial"/>
                <a:cs typeface="Arial"/>
              </a:rPr>
              <a:t>SUCCESS</a:t>
            </a:r>
            <a:r>
              <a:rPr lang="en-US" sz="1500" dirty="0" smtClean="0">
                <a:solidFill>
                  <a:schemeClr val="bg1"/>
                </a:solidFill>
                <a:latin typeface="Arial"/>
                <a:cs typeface="Arial"/>
              </a:rPr>
              <a:t> FOR IRP CUSTOMERS</a:t>
            </a:r>
            <a:endParaRPr lang="en-US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1306" y="407339"/>
            <a:ext cx="8044139" cy="61328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chemeClr val="bg1"/>
                </a:solidFill>
                <a:latin typeface="Arial"/>
                <a:cs typeface="Arial"/>
              </a:rPr>
              <a:t>TAKEAWAYS: </a:t>
            </a:r>
            <a:r>
              <a:rPr lang="en-US" sz="2800" dirty="0">
                <a:solidFill>
                  <a:schemeClr val="bg1"/>
                </a:solidFill>
              </a:rPr>
              <a:t>Help with Efficient Business Management</a:t>
            </a:r>
            <a:endParaRPr lang="en-US" sz="2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8439" y="5068242"/>
            <a:ext cx="7715891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We </a:t>
            </a: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are your key Ecommerce partner </a:t>
            </a: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and we want you to be successful </a:t>
            </a: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– it</a:t>
            </a: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is </a:t>
            </a: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a mutual success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328769" y="1316771"/>
            <a:ext cx="82655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</a:t>
            </a:r>
            <a:r>
              <a:rPr lang="en-US" dirty="0" err="1"/>
              <a:t>recognise</a:t>
            </a:r>
            <a:r>
              <a:rPr lang="en-US" dirty="0"/>
              <a:t> that your time is valuable yet you need to efficiently manage </a:t>
            </a:r>
            <a:r>
              <a:rPr lang="en-US"/>
              <a:t>your </a:t>
            </a:r>
            <a:r>
              <a:rPr lang="en-US" smtClean="0"/>
              <a:t>business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To help with this we </a:t>
            </a:r>
            <a:r>
              <a:rPr lang="en-US" dirty="0" smtClean="0"/>
              <a:t>offer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/>
              <a:t>Access to IRP World and the IRP App (soon to be released)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 smtClean="0"/>
              <a:t>A short monthly </a:t>
            </a:r>
            <a:r>
              <a:rPr lang="en-US" dirty="0"/>
              <a:t>executive </a:t>
            </a:r>
            <a:r>
              <a:rPr lang="en-US" dirty="0" smtClean="0"/>
              <a:t>summary &amp; brief </a:t>
            </a:r>
            <a:r>
              <a:rPr lang="en-US" dirty="0"/>
              <a:t>explanations of the implications.</a:t>
            </a:r>
          </a:p>
          <a:p>
            <a:pPr lvl="1"/>
            <a:r>
              <a:rPr lang="en-US" dirty="0"/>
              <a:t>Our Executives for regular short business performance discussions (e.g. calls/meetings) at a suitable </a:t>
            </a:r>
            <a:r>
              <a:rPr lang="en-US" dirty="0" smtClean="0"/>
              <a:t>frequency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b="1" dirty="0"/>
              <a:t>To work closely with you when required (e.g. issue escalations) an open door policy for business escalation on a needs be basis and ask you to reciprocate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oEvent_Pres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"/>
            <a:ext cx="9144000" cy="1156702"/>
          </a:xfrm>
          <a:prstGeom prst="rect">
            <a:avLst/>
          </a:prstGeom>
          <a:solidFill>
            <a:schemeClr val="accent4">
              <a:lumMod val="50000"/>
              <a:alpha val="59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1306" y="6202189"/>
            <a:ext cx="5628797" cy="5812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dirty="0" smtClean="0">
                <a:solidFill>
                  <a:schemeClr val="bg1"/>
                </a:solidFill>
                <a:latin typeface="Arial"/>
                <a:cs typeface="Arial"/>
              </a:rPr>
              <a:t>BACKGROUND ON </a:t>
            </a:r>
            <a:r>
              <a:rPr lang="en-US" sz="1500" b="1" dirty="0" smtClean="0">
                <a:solidFill>
                  <a:schemeClr val="bg1"/>
                </a:solidFill>
                <a:latin typeface="Arial"/>
                <a:cs typeface="Arial"/>
              </a:rPr>
              <a:t>IRP COMMERCE</a:t>
            </a:r>
            <a:endParaRPr lang="en-US" sz="1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612" y="1744192"/>
            <a:ext cx="7119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Founded 2005, 30 employees</a:t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Strong Research &amp; Development Team</a:t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Technology employed in UK, IRELAND, USA</a:t>
            </a:r>
            <a:br>
              <a:rPr lang="en-GB" dirty="0" smtClean="0">
                <a:latin typeface="Arial"/>
                <a:cs typeface="Arial"/>
              </a:rPr>
            </a:br>
            <a:endParaRPr lang="en-GB" dirty="0" smtClean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Sales Growth &gt;40% YOY ON Existing clients</a:t>
            </a:r>
            <a:br>
              <a:rPr lang="en-GB" dirty="0" smtClean="0">
                <a:latin typeface="Arial"/>
                <a:cs typeface="Arial"/>
              </a:rPr>
            </a:br>
            <a:endParaRPr lang="en-GB" dirty="0" smtClean="0"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1306" y="407339"/>
            <a:ext cx="8316290" cy="5812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chemeClr val="bg1"/>
                </a:solidFill>
                <a:latin typeface="Arial"/>
                <a:cs typeface="Arial"/>
              </a:rPr>
              <a:t>A QUICK INTRODUCTION TO IRP COMMERCE</a:t>
            </a:r>
            <a:endParaRPr lang="en-US" sz="2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8160" y="1241051"/>
            <a:ext cx="711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/>
                <a:cs typeface="Arial"/>
              </a:rPr>
              <a:t>IRP IS THE PRODUCT DIVISION OF EXPORT TECHNOLOGIES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3549" y="4052516"/>
            <a:ext cx="7936902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We work to grow your revenue - we do this by supplying you with: Best of Breed Technology, Performance Analytics, Vital Information and Resources across the IRP and IRP World</a:t>
            </a:r>
            <a:endParaRPr lang="en-US" sz="20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1306" y="5291281"/>
            <a:ext cx="8311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/>
                <a:cs typeface="Arial"/>
              </a:rPr>
              <a:t>Sales impact of the IRP to date generated &gt; £1 Billion 170 Countries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817" y="1554531"/>
            <a:ext cx="3607974" cy="23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oEvent_Pres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"/>
            <a:ext cx="9144000" cy="1156702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1306" y="6202189"/>
            <a:ext cx="5628797" cy="5812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dirty="0" smtClean="0">
                <a:solidFill>
                  <a:schemeClr val="bg1"/>
                </a:solidFill>
                <a:latin typeface="Arial"/>
                <a:cs typeface="Arial"/>
              </a:rPr>
              <a:t>HOW THE IRP </a:t>
            </a:r>
            <a:r>
              <a:rPr lang="en-US" sz="1500" b="1" dirty="0" smtClean="0">
                <a:solidFill>
                  <a:schemeClr val="bg1"/>
                </a:solidFill>
                <a:latin typeface="Arial"/>
                <a:cs typeface="Arial"/>
              </a:rPr>
              <a:t>WORLD ECOSYSTEM </a:t>
            </a:r>
            <a:r>
              <a:rPr lang="en-US" sz="1500" dirty="0" smtClean="0">
                <a:solidFill>
                  <a:schemeClr val="bg1"/>
                </a:solidFill>
                <a:latin typeface="Arial"/>
                <a:cs typeface="Arial"/>
              </a:rPr>
              <a:t>LOOKS</a:t>
            </a:r>
            <a:endParaRPr lang="en-US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306" y="5447826"/>
            <a:ext cx="8044140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THE IRP &amp; IRP WORLD ECOSYSTEM COVERS ECOMMERCE REQUIREMENTS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1306" y="225897"/>
            <a:ext cx="8325566" cy="8627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WHAT WILL THE IRP WORLD ECOSYSTEM LOOK LIKE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70" y="1262078"/>
            <a:ext cx="5666389" cy="39996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80103" y="1382599"/>
            <a:ext cx="24153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IRP WORLD CONCEPT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IRP Ecosystem links together resources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all need to be connected in to leverage the skills and information that we have collectively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oEvent_Pres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"/>
            <a:ext cx="9144000" cy="1156702"/>
          </a:xfrm>
          <a:prstGeom prst="rect">
            <a:avLst/>
          </a:prstGeom>
          <a:solidFill>
            <a:schemeClr val="accent5">
              <a:lumMod val="50000"/>
              <a:alpha val="59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1306" y="6202189"/>
            <a:ext cx="5628797" cy="5812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 smtClean="0">
                <a:solidFill>
                  <a:schemeClr val="bg1"/>
                </a:solidFill>
                <a:latin typeface="Arial"/>
                <a:cs typeface="Arial"/>
              </a:rPr>
              <a:t>8 MILLION INVESTMENT </a:t>
            </a:r>
            <a:r>
              <a:rPr lang="en-US" sz="1500" dirty="0" smtClean="0">
                <a:solidFill>
                  <a:schemeClr val="bg1"/>
                </a:solidFill>
                <a:latin typeface="Arial"/>
                <a:cs typeface="Arial"/>
              </a:rPr>
              <a:t>IN RND</a:t>
            </a:r>
            <a:endParaRPr lang="en-US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306" y="1196174"/>
            <a:ext cx="71195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The IRP is proven, highly stable, scalable, compliant, secure Tier 1 technology</a:t>
            </a:r>
          </a:p>
          <a:p>
            <a:endParaRPr lang="en-GB" dirty="0" smtClean="0">
              <a:latin typeface="Arial"/>
              <a:cs typeface="Arial"/>
            </a:endParaRPr>
          </a:p>
          <a:p>
            <a:r>
              <a:rPr lang="en-GB" b="1" dirty="0" smtClean="0">
                <a:latin typeface="Arial"/>
                <a:cs typeface="Arial"/>
              </a:rPr>
              <a:t>£8 M technology investment </a:t>
            </a:r>
            <a:r>
              <a:rPr lang="en-GB" dirty="0" smtClean="0">
                <a:latin typeface="Arial"/>
                <a:cs typeface="Arial"/>
              </a:rPr>
              <a:t>to date</a:t>
            </a:r>
            <a:r>
              <a:rPr lang="en-GB" b="1" dirty="0" smtClean="0">
                <a:latin typeface="Arial"/>
                <a:cs typeface="Arial"/>
              </a:rPr>
              <a:t> </a:t>
            </a:r>
            <a:r>
              <a:rPr lang="en-GB" dirty="0" smtClean="0">
                <a:latin typeface="Arial"/>
                <a:cs typeface="Arial"/>
              </a:rPr>
              <a:t>in the IRP &amp; IRP World &amp; 1M committed to </a:t>
            </a:r>
            <a:r>
              <a:rPr lang="en-GB" dirty="0" err="1" smtClean="0">
                <a:latin typeface="Arial"/>
                <a:cs typeface="Arial"/>
              </a:rPr>
              <a:t>RnD</a:t>
            </a:r>
            <a:r>
              <a:rPr lang="en-GB" dirty="0" smtClean="0">
                <a:latin typeface="Arial"/>
                <a:cs typeface="Arial"/>
              </a:rPr>
              <a:t> in 2017 </a:t>
            </a:r>
            <a:br>
              <a:rPr lang="en-GB" dirty="0" smtClean="0">
                <a:latin typeface="Arial"/>
                <a:cs typeface="Arial"/>
              </a:rPr>
            </a:br>
            <a:endParaRPr lang="en-GB" dirty="0" smtClean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Mid and top Tier platforms comparable to IRP are : SAP Hybris, IBM Commerce, Oracle </a:t>
            </a:r>
            <a:r>
              <a:rPr lang="en-GB" dirty="0">
                <a:latin typeface="Arial"/>
                <a:cs typeface="Arial"/>
              </a:rPr>
              <a:t>ATG, </a:t>
            </a:r>
            <a:r>
              <a:rPr lang="en-GB" dirty="0" err="1">
                <a:latin typeface="Arial"/>
                <a:cs typeface="Arial"/>
              </a:rPr>
              <a:t>Demandware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smtClean="0">
                <a:latin typeface="Arial"/>
                <a:cs typeface="Arial"/>
              </a:rPr>
              <a:t>- 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smtClean="0">
                <a:latin typeface="Arial"/>
                <a:cs typeface="Arial"/>
              </a:rPr>
              <a:t>The IRP is a very cost effective choice for Mid Market companies</a:t>
            </a:r>
            <a:br>
              <a:rPr lang="en-GB" dirty="0" smtClean="0">
                <a:latin typeface="Arial"/>
                <a:cs typeface="Arial"/>
              </a:rPr>
            </a:br>
            <a:endParaRPr lang="en-GB" dirty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Advanced areas of the IRP are available to licence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en-GB" dirty="0" smtClean="0">
                <a:latin typeface="Arial"/>
                <a:cs typeface="Arial"/>
              </a:rPr>
              <a:t> B2B, AI, Advanced pricing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1306" y="407339"/>
            <a:ext cx="8044139" cy="61328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chemeClr val="bg1"/>
                </a:solidFill>
                <a:latin typeface="Arial"/>
                <a:cs typeface="Arial"/>
              </a:rPr>
              <a:t>THE IRP HAS INVESTED HEAVILY IN SOFTWARE</a:t>
            </a:r>
            <a:endParaRPr lang="en-US" sz="2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651965"/>
            <a:ext cx="8389620" cy="9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oEvent_Pres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"/>
            <a:ext cx="9144000" cy="1156702"/>
          </a:xfrm>
          <a:prstGeom prst="rect">
            <a:avLst/>
          </a:prstGeom>
          <a:solidFill>
            <a:srgbClr val="000090">
              <a:alpha val="59000"/>
            </a:srgb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1306" y="6202189"/>
            <a:ext cx="5628797" cy="5812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 smtClean="0">
                <a:solidFill>
                  <a:schemeClr val="bg1"/>
                </a:solidFill>
                <a:latin typeface="Arial"/>
                <a:cs typeface="Arial"/>
              </a:rPr>
              <a:t>ECOMMERCE IS ALL ABOUT SALES</a:t>
            </a:r>
            <a:endParaRPr lang="en-US" sz="1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306" y="1325940"/>
            <a:ext cx="83389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Ecommerce is very complex  - so people lose sight of the overall goal</a:t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Ecommerce is abstract and the way to SEE is through DATA</a:t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Easy to get distracted by a part but not the whole of the picture </a:t>
            </a:r>
          </a:p>
          <a:p>
            <a:endParaRPr lang="en-GB" dirty="0" smtClean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E.g., Aesthetics, SEO, a single channel like Google or Facebook</a:t>
            </a:r>
          </a:p>
          <a:p>
            <a:endParaRPr lang="en-GB" dirty="0" smtClean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Information is often is pushed from certain providers - where it is in their interest and not always in yours </a:t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But put simply – Ecommerce is about  </a:t>
            </a:r>
            <a:r>
              <a:rPr lang="en-GB" b="1" dirty="0" smtClean="0">
                <a:latin typeface="Arial"/>
                <a:cs typeface="Arial"/>
              </a:rPr>
              <a:t>YOUR PROFITABLE SALES</a:t>
            </a:r>
            <a:endParaRPr lang="en-GB" dirty="0" smtClean="0"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1306" y="407339"/>
            <a:ext cx="8044139" cy="61328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chemeClr val="bg1"/>
                </a:solidFill>
                <a:latin typeface="Arial"/>
                <a:cs typeface="Arial"/>
              </a:rPr>
              <a:t>ECOMMERCE IS ABOUT SALES</a:t>
            </a:r>
            <a:endParaRPr lang="en-US" sz="2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032" y="4816799"/>
            <a:ext cx="830151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We SHARE this </a:t>
            </a: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goal – </a:t>
            </a: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Ecommerce is about SALES for </a:t>
            </a: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YOU and for </a:t>
            </a: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US.  It </a:t>
            </a: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is about </a:t>
            </a: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SALES and </a:t>
            </a: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COST OF SALES (CPA%)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oEvent_Pres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"/>
            <a:ext cx="9144000" cy="1156702"/>
          </a:xfrm>
          <a:prstGeom prst="rect">
            <a:avLst/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1306" y="6202189"/>
            <a:ext cx="5628797" cy="5812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 smtClean="0">
                <a:solidFill>
                  <a:schemeClr val="bg1"/>
                </a:solidFill>
                <a:latin typeface="Arial"/>
                <a:cs typeface="Arial"/>
              </a:rPr>
              <a:t>ALIGNMENT </a:t>
            </a:r>
            <a:r>
              <a:rPr lang="mr-IN" sz="1500" b="1" dirty="0" smtClean="0">
                <a:solidFill>
                  <a:schemeClr val="bg1"/>
                </a:solidFill>
                <a:latin typeface="Arial"/>
                <a:cs typeface="Arial"/>
              </a:rPr>
              <a:t>–</a:t>
            </a:r>
            <a:r>
              <a:rPr lang="en-US" sz="1500" b="1" dirty="0" smtClean="0">
                <a:solidFill>
                  <a:schemeClr val="bg1"/>
                </a:solidFill>
                <a:latin typeface="Arial"/>
                <a:cs typeface="Arial"/>
              </a:rPr>
              <a:t> TEAM TO TEAM &amp; MANAGEMENT TO MANAGEMENT</a:t>
            </a:r>
            <a:endParaRPr lang="en-US" sz="1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306" y="1232683"/>
            <a:ext cx="833897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/>
                <a:cs typeface="Arial"/>
              </a:rPr>
              <a:t>VISITORS x CONVERSION % x AVG ORDER VALUE = </a:t>
            </a:r>
            <a:r>
              <a:rPr lang="en-GB" sz="2800" b="1" dirty="0" smtClean="0">
                <a:latin typeface="Arial"/>
                <a:cs typeface="Arial"/>
              </a:rPr>
              <a:t>SALES</a:t>
            </a: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We have BET our business on your success so this relationship needs to be important to us both</a:t>
            </a:r>
            <a:br>
              <a:rPr lang="en-GB" dirty="0" smtClean="0">
                <a:latin typeface="Arial"/>
                <a:cs typeface="Arial"/>
              </a:rPr>
            </a:br>
            <a:endParaRPr lang="en-GB" dirty="0" smtClean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The IRP software &amp; ecosystem direction is developed increase your SALES</a:t>
            </a:r>
            <a:br>
              <a:rPr lang="en-GB" dirty="0" smtClean="0">
                <a:latin typeface="Arial"/>
                <a:cs typeface="Arial"/>
              </a:rPr>
            </a:br>
            <a:endParaRPr lang="en-GB" dirty="0" smtClean="0">
              <a:latin typeface="Arial"/>
              <a:cs typeface="Arial"/>
            </a:endParaRPr>
          </a:p>
          <a:p>
            <a:r>
              <a:rPr lang="en-GB" b="1" dirty="0" smtClean="0">
                <a:latin typeface="Arial"/>
                <a:cs typeface="Arial"/>
              </a:rPr>
              <a:t>This makes us a major ALIGNED supporter of your online success</a:t>
            </a: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endParaRPr lang="en-GB" dirty="0" smtClean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Our Collective online success is down ultimately to the decisions YOU make, COMMUNICATION, TRUST, and your ALIGNMENT with us</a:t>
            </a:r>
            <a:br>
              <a:rPr lang="en-GB" dirty="0" smtClean="0">
                <a:latin typeface="Arial"/>
                <a:cs typeface="Arial"/>
              </a:rPr>
            </a:br>
            <a:endParaRPr lang="en-GB" dirty="0" smtClean="0"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1306" y="407339"/>
            <a:ext cx="8044139" cy="61328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chemeClr val="bg1"/>
                </a:solidFill>
                <a:latin typeface="Arial"/>
                <a:cs typeface="Arial"/>
              </a:rPr>
              <a:t>WHY OWNERS ARE THE KEY TO ONLINE SALES SUCCESS</a:t>
            </a:r>
            <a:endParaRPr lang="en-US" sz="2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25" y="4613070"/>
            <a:ext cx="7657746" cy="114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oEvent_Pres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"/>
            <a:ext cx="9144000" cy="1156702"/>
          </a:xfrm>
          <a:prstGeom prst="rect">
            <a:avLst/>
          </a:prstGeom>
          <a:solidFill>
            <a:schemeClr val="accent2">
              <a:lumMod val="50000"/>
              <a:alpha val="59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1306" y="6202189"/>
            <a:ext cx="5628797" cy="5812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 smtClean="0">
                <a:solidFill>
                  <a:schemeClr val="bg1"/>
                </a:solidFill>
                <a:latin typeface="Arial"/>
                <a:cs typeface="Arial"/>
              </a:rPr>
              <a:t>ECOMMERCE TEAM MUST HAVES</a:t>
            </a:r>
            <a:endParaRPr lang="en-US" sz="1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306" y="1533640"/>
            <a:ext cx="83389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Owners want to grow their ecommerce Sales</a:t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Owner alignment on Sales and Cost of Sales </a:t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Owner gets monthly executive reporting summary</a:t>
            </a:r>
          </a:p>
          <a:p>
            <a:endParaRPr lang="en-GB" dirty="0" smtClean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Joint Ecommerce planning between the Teams</a:t>
            </a:r>
          </a:p>
          <a:p>
            <a:endParaRPr lang="en-GB" dirty="0" smtClean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Key staff are trained on the IRP and Ecommerce</a:t>
            </a:r>
          </a:p>
          <a:p>
            <a:endParaRPr lang="en-GB" dirty="0" smtClean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Joint tracking of core KPIs and actions</a:t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Team to Team and Management to Management Interaction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1306" y="407339"/>
            <a:ext cx="8044139" cy="61328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chemeClr val="bg1"/>
                </a:solidFill>
                <a:latin typeface="Arial"/>
                <a:cs typeface="Arial"/>
              </a:rPr>
              <a:t>ECOMMERCE TEAM IMPERATIVES</a:t>
            </a:r>
            <a:endParaRPr lang="en-US" sz="2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2535" y="5445303"/>
            <a:ext cx="294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7548" y="5297906"/>
            <a:ext cx="734602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/>
                <a:cs typeface="Arial"/>
              </a:rPr>
              <a:t>Joint execution on Ecommerce as a </a:t>
            </a:r>
            <a:r>
              <a:rPr lang="en-GB" b="1">
                <a:solidFill>
                  <a:schemeClr val="bg1"/>
                </a:solidFill>
                <a:latin typeface="Arial"/>
                <a:cs typeface="Arial"/>
              </a:rPr>
              <a:t>sales </a:t>
            </a:r>
            <a:r>
              <a:rPr lang="en-GB" b="1" smtClean="0">
                <a:solidFill>
                  <a:schemeClr val="bg1"/>
                </a:solidFill>
                <a:latin typeface="Arial"/>
                <a:cs typeface="Arial"/>
              </a:rPr>
              <a:t>OPERATION</a:t>
            </a:r>
            <a:endParaRPr lang="en-GB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2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oEvent_Pres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671931" y="2074352"/>
            <a:ext cx="4120625" cy="233699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chemeClr val="bg1"/>
                </a:solidFill>
                <a:latin typeface="Arial"/>
                <a:cs typeface="Arial"/>
              </a:rPr>
              <a:t>INTRODUCTION TO THE</a:t>
            </a:r>
          </a:p>
          <a:p>
            <a:pPr algn="l"/>
            <a:r>
              <a:rPr lang="en-US" sz="2500" b="1" dirty="0" smtClean="0">
                <a:solidFill>
                  <a:schemeClr val="bg1"/>
                </a:solidFill>
                <a:latin typeface="Arial"/>
                <a:cs typeface="Arial"/>
              </a:rPr>
              <a:t>IRP WORLD THEORY </a:t>
            </a:r>
            <a:r>
              <a:rPr lang="en-US" sz="2500" dirty="0" smtClean="0">
                <a:solidFill>
                  <a:schemeClr val="bg1"/>
                </a:solidFill>
                <a:latin typeface="Arial"/>
                <a:cs typeface="Arial"/>
              </a:rPr>
              <a:t>&amp; WHY THIS APPROACH WORKS</a:t>
            </a:r>
            <a:endParaRPr lang="en-US" sz="25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62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1103</Words>
  <Application>Microsoft Office PowerPoint</Application>
  <PresentationFormat>On-screen Show (4:3)</PresentationFormat>
  <Paragraphs>238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2017-06-20T13:29:31Z</dcterms:created>
  <dcterms:modified xsi:type="dcterms:W3CDTF">2017-06-20T13:29:38Z</dcterms:modified>
</cp:coreProperties>
</file>